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2"/>
  </p:notesMasterIdLst>
  <p:sldIdLst>
    <p:sldId id="274" r:id="rId5"/>
    <p:sldId id="307" r:id="rId6"/>
    <p:sldId id="308" r:id="rId7"/>
    <p:sldId id="316" r:id="rId8"/>
    <p:sldId id="317" r:id="rId9"/>
    <p:sldId id="318" r:id="rId10"/>
    <p:sldId id="309" r:id="rId11"/>
    <p:sldId id="310" r:id="rId12"/>
    <p:sldId id="311" r:id="rId13"/>
    <p:sldId id="321" r:id="rId14"/>
    <p:sldId id="312" r:id="rId15"/>
    <p:sldId id="313" r:id="rId16"/>
    <p:sldId id="314" r:id="rId17"/>
    <p:sldId id="315" r:id="rId18"/>
    <p:sldId id="319" r:id="rId19"/>
    <p:sldId id="320" r:id="rId20"/>
    <p:sldId id="32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576" autoAdjust="0"/>
  </p:normalViewPr>
  <p:slideViewPr>
    <p:cSldViewPr snapToGrid="0">
      <p:cViewPr varScale="1">
        <p:scale>
          <a:sx n="118" d="100"/>
          <a:sy n="118" d="100"/>
        </p:scale>
        <p:origin x="6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1C383F32-22E8-4F62-A3E0-BDC3D5F48992}">
      <dgm:prSet/>
      <dgm:spPr/>
      <dgm:t>
        <a:bodyPr/>
        <a:lstStyle/>
        <a:p>
          <a:r>
            <a:rPr lang="en-US" b="0" i="0" u="none"/>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9225C73-1633-42F1-AB3B-7CB183E5F8B8}">
      <dgm:prSet/>
      <dgm:spPr/>
      <dgm:t>
        <a:bodyPr/>
        <a:lstStyle/>
        <a:p>
          <a:endParaRPr lang="en-US"/>
        </a:p>
      </dgm:t>
    </dgm:pt>
    <dgm:pt modelId="{9646853A-8964-4519-A5B1-0B7D18B2983D}" type="sibTrans" cxnId="{A9154303-8225-4248-91DC-1B0156A35F07}">
      <dgm:prSet/>
      <dgm:spPr/>
      <dgm:t>
        <a:bodyPr/>
        <a:lstStyle/>
        <a:p>
          <a:endParaRPr lang="en-US"/>
        </a:p>
      </dgm:t>
    </dgm:pt>
    <dgm:pt modelId="{1A0E2090-1D4F-438A-8766-B6030CE01ADD}" type="parTrans" cxnId="{A9154303-8225-4248-91DC-1B0156A35F07}">
      <dgm:prSet/>
      <dgm:spPr/>
      <dgm:t>
        <a:bodyPr/>
        <a:lstStyle/>
        <a:p>
          <a:endParaRPr lang="en-US"/>
        </a:p>
      </dgm:t>
    </dgm:pt>
    <dgm:pt modelId="{40FC4FFE-8987-4A26-B7F4-8A516F18ADAE}">
      <dgm:prSet/>
      <dgm:spPr/>
      <dgm:t>
        <a:bodyPr/>
        <a:lstStyle/>
        <a:p>
          <a:r>
            <a:rPr lang="en-US"/>
            <a:t>. </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DF8D2E24-784E-2148-8F48-0192860EA4AD}" type="pres">
      <dgm:prSet presAssocID="{01A66772-F185-4D58-B8BB-E9370D7A7A2B}" presName="vert0" presStyleCnt="0">
        <dgm:presLayoutVars>
          <dgm:dir/>
          <dgm:animOne val="branch"/>
          <dgm:animLvl val="lvl"/>
        </dgm:presLayoutVars>
      </dgm:prSet>
      <dgm:spPr/>
    </dgm:pt>
    <dgm:pt modelId="{13FBF896-A72E-1D49-9E3A-050A2F61F2D2}" type="pres">
      <dgm:prSet presAssocID="{40FC4FFE-8987-4A26-B7F4-8A516F18ADAE}" presName="thickLine" presStyleLbl="alignNode1" presStyleIdx="0" presStyleCnt="3"/>
      <dgm:spPr/>
    </dgm:pt>
    <dgm:pt modelId="{28FC42F6-EA37-F44A-B4FE-5506AA074AFB}" type="pres">
      <dgm:prSet presAssocID="{40FC4FFE-8987-4A26-B7F4-8A516F18ADAE}" presName="horz1" presStyleCnt="0"/>
      <dgm:spPr/>
    </dgm:pt>
    <dgm:pt modelId="{D228696A-BAE6-2948-AEAD-D7956B8F273F}" type="pres">
      <dgm:prSet presAssocID="{40FC4FFE-8987-4A26-B7F4-8A516F18ADAE}" presName="tx1" presStyleLbl="revTx" presStyleIdx="0" presStyleCnt="3"/>
      <dgm:spPr/>
    </dgm:pt>
    <dgm:pt modelId="{0AED07F7-0CA3-DE42-9B96-F759BFFD4D06}" type="pres">
      <dgm:prSet presAssocID="{40FC4FFE-8987-4A26-B7F4-8A516F18ADAE}" presName="vert1" presStyleCnt="0"/>
      <dgm:spPr/>
    </dgm:pt>
    <dgm:pt modelId="{50906F41-A5EA-DE4A-9347-7C27876824FA}" type="pres">
      <dgm:prSet presAssocID="{49225C73-1633-42F1-AB3B-7CB183E5F8B8}" presName="thickLine" presStyleLbl="alignNode1" presStyleIdx="1" presStyleCnt="3"/>
      <dgm:spPr/>
    </dgm:pt>
    <dgm:pt modelId="{E7556B5F-AF94-C840-B006-6C6CC7646978}" type="pres">
      <dgm:prSet presAssocID="{49225C73-1633-42F1-AB3B-7CB183E5F8B8}" presName="horz1" presStyleCnt="0"/>
      <dgm:spPr/>
    </dgm:pt>
    <dgm:pt modelId="{F90DAAA4-D9B0-464B-A7A1-F38056B66914}" type="pres">
      <dgm:prSet presAssocID="{49225C73-1633-42F1-AB3B-7CB183E5F8B8}" presName="tx1" presStyleLbl="revTx" presStyleIdx="1" presStyleCnt="3"/>
      <dgm:spPr/>
    </dgm:pt>
    <dgm:pt modelId="{BE710F31-E700-A24D-AC72-D5280A41E95A}" type="pres">
      <dgm:prSet presAssocID="{49225C73-1633-42F1-AB3B-7CB183E5F8B8}" presName="vert1" presStyleCnt="0"/>
      <dgm:spPr/>
    </dgm:pt>
    <dgm:pt modelId="{833D181A-EB86-AA4F-A118-25953E37165C}" type="pres">
      <dgm:prSet presAssocID="{1C383F32-22E8-4F62-A3E0-BDC3D5F48992}" presName="thickLine" presStyleLbl="alignNode1" presStyleIdx="2" presStyleCnt="3"/>
      <dgm:spPr/>
    </dgm:pt>
    <dgm:pt modelId="{164D575E-B641-1443-9C33-C63E64D22EB4}" type="pres">
      <dgm:prSet presAssocID="{1C383F32-22E8-4F62-A3E0-BDC3D5F48992}" presName="horz1" presStyleCnt="0"/>
      <dgm:spPr/>
    </dgm:pt>
    <dgm:pt modelId="{891587C2-D3B8-B542-8F36-74F8C38329CA}" type="pres">
      <dgm:prSet presAssocID="{1C383F32-22E8-4F62-A3E0-BDC3D5F48992}" presName="tx1" presStyleLbl="revTx" presStyleIdx="2" presStyleCnt="3"/>
      <dgm:spPr/>
    </dgm:pt>
    <dgm:pt modelId="{BBDCB73A-C321-B142-91E6-87C0CD035ECC}" type="pres">
      <dgm:prSet presAssocID="{1C383F32-22E8-4F62-A3E0-BDC3D5F48992}" presName="vert1" presStyleCnt="0"/>
      <dgm:spPr/>
    </dgm:pt>
  </dgm:ptLst>
  <dgm:cxnLst>
    <dgm:cxn modelId="{A9154303-8225-4248-91DC-1B0156A35F07}" srcId="{01A66772-F185-4D58-B8BB-E9370D7A7A2B}" destId="{49225C73-1633-42F1-AB3B-7CB183E5F8B8}" srcOrd="1" destOrd="0" parTransId="{1A0E2090-1D4F-438A-8766-B6030CE01ADD}" sibTransId="{9646853A-8964-4519-A5B1-0B7D18B2983D}"/>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0F636081-1CBA-5C4B-B83F-09724DC753B6}" type="presOf" srcId="{01A66772-F185-4D58-B8BB-E9370D7A7A2B}" destId="{DF8D2E24-784E-2148-8F48-0192860EA4AD}" srcOrd="0" destOrd="0" presId="urn:microsoft.com/office/officeart/2008/layout/LinedList"/>
    <dgm:cxn modelId="{6FF7E189-B1E2-4844-94CA-252F7669902C}" type="presOf" srcId="{1C383F32-22E8-4F62-A3E0-BDC3D5F48992}" destId="{891587C2-D3B8-B542-8F36-74F8C38329CA}" srcOrd="0" destOrd="0" presId="urn:microsoft.com/office/officeart/2008/layout/LinedList"/>
    <dgm:cxn modelId="{350506D6-E4FE-AC49-9BDD-D4066EBA981A}" type="presOf" srcId="{40FC4FFE-8987-4A26-B7F4-8A516F18ADAE}" destId="{D228696A-BAE6-2948-AEAD-D7956B8F273F}" srcOrd="0" destOrd="0" presId="urn:microsoft.com/office/officeart/2008/layout/LinedList"/>
    <dgm:cxn modelId="{EEA06DE6-F3EC-C642-BCC6-B40680B5AFB2}" type="presOf" srcId="{49225C73-1633-42F1-AB3B-7CB183E5F8B8}" destId="{F90DAAA4-D9B0-464B-A7A1-F38056B66914}" srcOrd="0" destOrd="0" presId="urn:microsoft.com/office/officeart/2008/layout/LinedList"/>
    <dgm:cxn modelId="{5C4D866F-F82E-EF4A-A818-3F5A43A0EA91}" type="presParOf" srcId="{DF8D2E24-784E-2148-8F48-0192860EA4AD}" destId="{13FBF896-A72E-1D49-9E3A-050A2F61F2D2}" srcOrd="0" destOrd="0" presId="urn:microsoft.com/office/officeart/2008/layout/LinedList"/>
    <dgm:cxn modelId="{26B943D8-5C94-0247-9C20-3FCA2E160AA0}" type="presParOf" srcId="{DF8D2E24-784E-2148-8F48-0192860EA4AD}" destId="{28FC42F6-EA37-F44A-B4FE-5506AA074AFB}" srcOrd="1" destOrd="0" presId="urn:microsoft.com/office/officeart/2008/layout/LinedList"/>
    <dgm:cxn modelId="{A186E3AC-F917-7243-B05C-F7AF8356BE57}" type="presParOf" srcId="{28FC42F6-EA37-F44A-B4FE-5506AA074AFB}" destId="{D228696A-BAE6-2948-AEAD-D7956B8F273F}" srcOrd="0" destOrd="0" presId="urn:microsoft.com/office/officeart/2008/layout/LinedList"/>
    <dgm:cxn modelId="{373BCD22-1D9D-FE42-AC67-3E08A9724FD2}" type="presParOf" srcId="{28FC42F6-EA37-F44A-B4FE-5506AA074AFB}" destId="{0AED07F7-0CA3-DE42-9B96-F759BFFD4D06}" srcOrd="1" destOrd="0" presId="urn:microsoft.com/office/officeart/2008/layout/LinedList"/>
    <dgm:cxn modelId="{5BA75328-822F-6141-8E59-8C0531B73A4B}" type="presParOf" srcId="{DF8D2E24-784E-2148-8F48-0192860EA4AD}" destId="{50906F41-A5EA-DE4A-9347-7C27876824FA}" srcOrd="2" destOrd="0" presId="urn:microsoft.com/office/officeart/2008/layout/LinedList"/>
    <dgm:cxn modelId="{2C4100F6-6D2E-D24C-824E-C80A311569E6}" type="presParOf" srcId="{DF8D2E24-784E-2148-8F48-0192860EA4AD}" destId="{E7556B5F-AF94-C840-B006-6C6CC7646978}" srcOrd="3" destOrd="0" presId="urn:microsoft.com/office/officeart/2008/layout/LinedList"/>
    <dgm:cxn modelId="{0CA43351-AA6C-6745-8B22-3FCD173B7E39}" type="presParOf" srcId="{E7556B5F-AF94-C840-B006-6C6CC7646978}" destId="{F90DAAA4-D9B0-464B-A7A1-F38056B66914}" srcOrd="0" destOrd="0" presId="urn:microsoft.com/office/officeart/2008/layout/LinedList"/>
    <dgm:cxn modelId="{D690DD90-FDE1-5D45-9DEE-5752A95AF973}" type="presParOf" srcId="{E7556B5F-AF94-C840-B006-6C6CC7646978}" destId="{BE710F31-E700-A24D-AC72-D5280A41E95A}" srcOrd="1" destOrd="0" presId="urn:microsoft.com/office/officeart/2008/layout/LinedList"/>
    <dgm:cxn modelId="{1DBCEB33-262E-2146-A190-29CDB463B23F}" type="presParOf" srcId="{DF8D2E24-784E-2148-8F48-0192860EA4AD}" destId="{833D181A-EB86-AA4F-A118-25953E37165C}" srcOrd="4" destOrd="0" presId="urn:microsoft.com/office/officeart/2008/layout/LinedList"/>
    <dgm:cxn modelId="{EA7BF502-37A4-B24E-ACC9-F2BC0B4A263E}" type="presParOf" srcId="{DF8D2E24-784E-2148-8F48-0192860EA4AD}" destId="{164D575E-B641-1443-9C33-C63E64D22EB4}" srcOrd="5" destOrd="0" presId="urn:microsoft.com/office/officeart/2008/layout/LinedList"/>
    <dgm:cxn modelId="{09F811B8-E25A-394D-AA3E-30DCA61EC163}" type="presParOf" srcId="{164D575E-B641-1443-9C33-C63E64D22EB4}" destId="{891587C2-D3B8-B542-8F36-74F8C38329CA}" srcOrd="0" destOrd="0" presId="urn:microsoft.com/office/officeart/2008/layout/LinedList"/>
    <dgm:cxn modelId="{CEB58001-6FD6-E44B-968E-EE3E6115470B}" type="presParOf" srcId="{164D575E-B641-1443-9C33-C63E64D22EB4}" destId="{BBDCB73A-C321-B142-91E6-87C0CD035EC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BF896-A72E-1D49-9E3A-050A2F61F2D2}">
      <dsp:nvSpPr>
        <dsp:cNvPr id="0" name=""/>
        <dsp:cNvSpPr/>
      </dsp:nvSpPr>
      <dsp:spPr>
        <a:xfrm>
          <a:off x="0" y="1952"/>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D228696A-BAE6-2948-AEAD-D7956B8F273F}">
      <dsp:nvSpPr>
        <dsp:cNvPr id="0" name=""/>
        <dsp:cNvSpPr/>
      </dsp:nvSpPr>
      <dsp:spPr>
        <a:xfrm>
          <a:off x="0" y="1952"/>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 </a:t>
          </a:r>
        </a:p>
      </dsp:txBody>
      <dsp:txXfrm>
        <a:off x="0" y="1952"/>
        <a:ext cx="7959560" cy="1331307"/>
      </dsp:txXfrm>
    </dsp:sp>
    <dsp:sp modelId="{50906F41-A5EA-DE4A-9347-7C27876824FA}">
      <dsp:nvSpPr>
        <dsp:cNvPr id="0" name=""/>
        <dsp:cNvSpPr/>
      </dsp:nvSpPr>
      <dsp:spPr>
        <a:xfrm>
          <a:off x="0" y="1333260"/>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F90DAAA4-D9B0-464B-A7A1-F38056B66914}">
      <dsp:nvSpPr>
        <dsp:cNvPr id="0" name=""/>
        <dsp:cNvSpPr/>
      </dsp:nvSpPr>
      <dsp:spPr>
        <a:xfrm>
          <a:off x="0" y="1333260"/>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a:p>
      </dsp:txBody>
      <dsp:txXfrm>
        <a:off x="0" y="1333260"/>
        <a:ext cx="7959560" cy="1331307"/>
      </dsp:txXfrm>
    </dsp:sp>
    <dsp:sp modelId="{833D181A-EB86-AA4F-A118-25953E37165C}">
      <dsp:nvSpPr>
        <dsp:cNvPr id="0" name=""/>
        <dsp:cNvSpPr/>
      </dsp:nvSpPr>
      <dsp:spPr>
        <a:xfrm>
          <a:off x="0" y="2664567"/>
          <a:ext cx="7959560" cy="0"/>
        </a:xfrm>
        <a:prstGeom prst="line">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4000"/>
                <a:satMod val="130000"/>
                <a:lumMod val="92000"/>
              </a:schemeClr>
            </a:gs>
            <a:gs pos="100000">
              <a:schemeClr val="dk2">
                <a:hueOff val="0"/>
                <a:satOff val="0"/>
                <a:lumOff val="0"/>
                <a:alphaOff val="0"/>
                <a:shade val="76000"/>
                <a:satMod val="130000"/>
                <a:lumMod val="88000"/>
              </a:schemeClr>
            </a:gs>
          </a:gsLst>
          <a:lin ang="5400000" scaled="0"/>
        </a:gradFill>
        <a:ln w="9525" cap="flat" cmpd="sng" algn="ctr">
          <a:solidFill>
            <a:schemeClr val="dk2">
              <a:hueOff val="0"/>
              <a:satOff val="0"/>
              <a:lumOff val="0"/>
              <a:alphaOff val="0"/>
            </a:schemeClr>
          </a:solidFill>
          <a:prstDash val="solid"/>
        </a:ln>
        <a:effectLst/>
      </dsp:spPr>
      <dsp:style>
        <a:lnRef idx="1">
          <a:scrgbClr r="0" g="0" b="0"/>
        </a:lnRef>
        <a:fillRef idx="3">
          <a:scrgbClr r="0" g="0" b="0"/>
        </a:fillRef>
        <a:effectRef idx="3">
          <a:scrgbClr r="0" g="0" b="0"/>
        </a:effectRef>
        <a:fontRef idx="minor">
          <a:schemeClr val="lt1"/>
        </a:fontRef>
      </dsp:style>
    </dsp:sp>
    <dsp:sp modelId="{891587C2-D3B8-B542-8F36-74F8C38329CA}">
      <dsp:nvSpPr>
        <dsp:cNvPr id="0" name=""/>
        <dsp:cNvSpPr/>
      </dsp:nvSpPr>
      <dsp:spPr>
        <a:xfrm>
          <a:off x="0" y="2664567"/>
          <a:ext cx="7959560" cy="1331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u="none" kern="1200"/>
            <a:t>Our goal is to determine the various factors that influence pet adoption in order to predict which pets are more likely to be adopted. This dataset is imperative in finding solutions focused on increasing pet adoption rates. Therefore, using machine learning to find predictions can be an important tool in finding these solutions.</a:t>
          </a:r>
          <a:endParaRPr lang="en-US" sz="1800" kern="1200"/>
        </a:p>
      </dsp:txBody>
      <dsp:txXfrm>
        <a:off x="0" y="2664567"/>
        <a:ext cx="7959560" cy="13313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7/10/24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340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91337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9839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7/10/24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19239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7/10/24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1119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7/10/24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8040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6355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7/10/24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42242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73187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EDE50D6-574B-40AF-946F-D52A04ADE379}" type="datetime1">
              <a:rPr lang="en-US" smtClean="0"/>
              <a:t>7/10/24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9555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7/10/24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17372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4098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D291B17-9318-49DB-B28B-6E5994AE9581}" type="datetime1">
              <a:rPr lang="en-US" smtClean="0"/>
              <a:t>7/10/24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586410"/>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3.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iqsels.com/en/public-domain-photo-oladr" TargetMode="External"/><Relationship Id="rId5" Type="http://schemas.openxmlformats.org/officeDocument/2006/relationships/image" Target="../media/image2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7" name="Rectangle 1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24923D72-7E69-464B-94C5-B2530008D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A00CCC86-7A88-4DFF-A0D0-6604606A2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E1F8ABFD-155B-4386-AE33-6E13057CFC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l="2"/>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611808" y="808056"/>
            <a:ext cx="7958331" cy="1077229"/>
          </a:xfrm>
        </p:spPr>
        <p:txBody>
          <a:bodyPr vert="horz" lIns="91440" tIns="45720" rIns="91440" bIns="45720" rtlCol="0" anchor="t">
            <a:normAutofit/>
          </a:bodyPr>
          <a:lstStyle/>
          <a:p>
            <a:pPr algn="l"/>
            <a:r>
              <a:rPr lang="en-US" sz="3400"/>
              <a:t>Pet adoption</a:t>
            </a:r>
          </a:p>
        </p:txBody>
      </p:sp>
      <p:sp>
        <p:nvSpPr>
          <p:cNvPr id="14" name="Rectangle 13">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0579" y="2052116"/>
            <a:ext cx="7959560" cy="3997828"/>
          </a:xfrm>
        </p:spPr>
        <p:txBody>
          <a:bodyPr vert="horz" lIns="91440" tIns="45720" rIns="91440" bIns="45720" rtlCol="0" anchor="ctr">
            <a:normAutofit/>
          </a:bodyPr>
          <a:lstStyle/>
          <a:p>
            <a:pPr algn="l">
              <a:buFont typeface="Wingdings" panose="05000000000000000000" pitchFamily="2" charset="2"/>
              <a:buChar char="§"/>
            </a:pPr>
            <a:r>
              <a:rPr lang="en-US"/>
              <a:t>Presented by:</a:t>
            </a:r>
          </a:p>
          <a:p>
            <a:pPr algn="l">
              <a:buFont typeface="Wingdings" panose="05000000000000000000" pitchFamily="2" charset="2"/>
              <a:buChar char="§"/>
            </a:pPr>
            <a:r>
              <a:rPr lang="en-US"/>
              <a:t>Alexis Rojas</a:t>
            </a:r>
          </a:p>
          <a:p>
            <a:pPr algn="l">
              <a:buFont typeface="Wingdings" panose="05000000000000000000" pitchFamily="2" charset="2"/>
              <a:buChar char="§"/>
            </a:pPr>
            <a:r>
              <a:rPr lang="en-US"/>
              <a:t>Johanna Belmar</a:t>
            </a:r>
          </a:p>
          <a:p>
            <a:pPr algn="l">
              <a:buFont typeface="Wingdings" panose="05000000000000000000" pitchFamily="2" charset="2"/>
              <a:buChar char="§"/>
            </a:pPr>
            <a:r>
              <a:rPr lang="en-US"/>
              <a:t>Katharina Sojka</a:t>
            </a:r>
          </a:p>
          <a:p>
            <a:pPr algn="l">
              <a:buFont typeface="Wingdings" panose="05000000000000000000" pitchFamily="2" charset="2"/>
              <a:buChar char="§"/>
            </a:pPr>
            <a:r>
              <a:rPr lang="en-US"/>
              <a:t>David Spir</a:t>
            </a: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EDFD2F-1480-498D-9A62-BA55B14A3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2D381FB-9400-4C85-9074-8D2C4A88D8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048C39C2-D375-4197-8882-9EBD58C853C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C306EEC9-6E83-4555-A9D3-7910ED27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86F7B80-3B04-4C72-BA77-E34EF7FAC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D1AC6C6-FE68-4B13-BFCF-D0E8B3D81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0ABE2-C742-2D1C-80D6-8D5783B2B045}"/>
              </a:ext>
            </a:extLst>
          </p:cNvPr>
          <p:cNvSpPr>
            <a:spLocks noGrp="1"/>
          </p:cNvSpPr>
          <p:nvPr>
            <p:ph type="title"/>
          </p:nvPr>
        </p:nvSpPr>
        <p:spPr>
          <a:xfrm>
            <a:off x="1964445" y="808056"/>
            <a:ext cx="2668106" cy="1077229"/>
          </a:xfrm>
        </p:spPr>
        <p:txBody>
          <a:bodyPr>
            <a:normAutofit/>
          </a:bodyPr>
          <a:lstStyle/>
          <a:p>
            <a:pPr algn="l"/>
            <a:endParaRPr lang="en-US" sz="2800" dirty="0"/>
          </a:p>
        </p:txBody>
      </p:sp>
      <p:sp>
        <p:nvSpPr>
          <p:cNvPr id="9" name="Content Placeholder 8">
            <a:extLst>
              <a:ext uri="{FF2B5EF4-FFF2-40B4-BE49-F238E27FC236}">
                <a16:creationId xmlns:a16="http://schemas.microsoft.com/office/drawing/2014/main" id="{1BC916E4-E43C-803C-9730-D23B83E18210}"/>
              </a:ext>
            </a:extLst>
          </p:cNvPr>
          <p:cNvSpPr>
            <a:spLocks noGrp="1"/>
          </p:cNvSpPr>
          <p:nvPr>
            <p:ph idx="1"/>
          </p:nvPr>
        </p:nvSpPr>
        <p:spPr>
          <a:xfrm>
            <a:off x="1964444" y="2052116"/>
            <a:ext cx="2664217" cy="3997828"/>
          </a:xfrm>
        </p:spPr>
        <p:txBody>
          <a:bodyPr>
            <a:normAutofit/>
          </a:bodyPr>
          <a:lstStyle/>
          <a:p>
            <a:r>
              <a:rPr lang="en-US" sz="1400" dirty="0">
                <a:effectLst/>
                <a:latin typeface="+mj-lt"/>
              </a:rPr>
              <a:t>The bar chart shows the number of pets in the shelter that are not vaccinated and have a health condition, categorized by pet type, along with their adoption likelihood.</a:t>
            </a:r>
          </a:p>
          <a:p>
            <a:endParaRPr lang="en-US" sz="1600" dirty="0"/>
          </a:p>
        </p:txBody>
      </p:sp>
      <p:sp>
        <p:nvSpPr>
          <p:cNvPr id="24" name="Rectangle 23">
            <a:extLst>
              <a:ext uri="{FF2B5EF4-FFF2-40B4-BE49-F238E27FC236}">
                <a16:creationId xmlns:a16="http://schemas.microsoft.com/office/drawing/2014/main" id="{7E2C0214-1438-4F5F-8BB7-847D7B2B3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151" y="0"/>
            <a:ext cx="595084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bars&#10;&#10;Description automatically generated">
            <a:extLst>
              <a:ext uri="{FF2B5EF4-FFF2-40B4-BE49-F238E27FC236}">
                <a16:creationId xmlns:a16="http://schemas.microsoft.com/office/drawing/2014/main" id="{298A948C-96FC-6C5A-68F5-D84E37A7C6E5}"/>
              </a:ext>
            </a:extLst>
          </p:cNvPr>
          <p:cNvPicPr>
            <a:picLocks noChangeAspect="1"/>
          </p:cNvPicPr>
          <p:nvPr/>
        </p:nvPicPr>
        <p:blipFill>
          <a:blip r:embed="rId5"/>
          <a:stretch>
            <a:fillRect/>
          </a:stretch>
        </p:blipFill>
        <p:spPr>
          <a:xfrm>
            <a:off x="5756053" y="1287251"/>
            <a:ext cx="5303975" cy="4282958"/>
          </a:xfrm>
          <a:prstGeom prst="rect">
            <a:avLst/>
          </a:prstGeom>
          <a:ln w="12700">
            <a:noFill/>
          </a:ln>
        </p:spPr>
      </p:pic>
      <p:sp>
        <p:nvSpPr>
          <p:cNvPr id="26" name="Rectangle 25">
            <a:extLst>
              <a:ext uri="{FF2B5EF4-FFF2-40B4-BE49-F238E27FC236}">
                <a16:creationId xmlns:a16="http://schemas.microsoft.com/office/drawing/2014/main" id="{41CFFB3C-DBCC-498B-B635-CD1FA730D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044" y="240175"/>
            <a:ext cx="5461080" cy="637183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BB289EA-43E0-4FC3-A38C-8168D8F18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5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b of wires connecting pins">
            <a:extLst>
              <a:ext uri="{FF2B5EF4-FFF2-40B4-BE49-F238E27FC236}">
                <a16:creationId xmlns:a16="http://schemas.microsoft.com/office/drawing/2014/main" id="{2E10420B-1633-A6E1-5E38-30898BA79FC7}"/>
              </a:ext>
            </a:extLst>
          </p:cNvPr>
          <p:cNvPicPr>
            <a:picLocks noChangeAspect="1"/>
          </p:cNvPicPr>
          <p:nvPr/>
        </p:nvPicPr>
        <p:blipFill rotWithShape="1">
          <a:blip r:embed="rId2">
            <a:duotone>
              <a:schemeClr val="bg2">
                <a:shade val="45000"/>
                <a:satMod val="135000"/>
              </a:schemeClr>
              <a:prstClr val="white"/>
            </a:duotone>
            <a:alphaModFix amt="25000"/>
          </a:blip>
          <a:srcRect t="3556" r="-1" b="12171"/>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2700E72-887C-A570-ADAF-9BB438FF6776}"/>
              </a:ext>
            </a:extLst>
          </p:cNvPr>
          <p:cNvSpPr>
            <a:spLocks noGrp="1"/>
          </p:cNvSpPr>
          <p:nvPr>
            <p:ph type="title"/>
          </p:nvPr>
        </p:nvSpPr>
        <p:spPr>
          <a:xfrm>
            <a:off x="2611808" y="808056"/>
            <a:ext cx="7958331" cy="1077229"/>
          </a:xfrm>
        </p:spPr>
        <p:txBody>
          <a:bodyPr>
            <a:normAutofit/>
          </a:bodyPr>
          <a:lstStyle/>
          <a:p>
            <a:pPr algn="l"/>
            <a:r>
              <a:rPr lang="en-US" dirty="0"/>
              <a:t>Methodology</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CA119A-087D-1CF4-9939-9D584EEDF715}"/>
              </a:ext>
            </a:extLst>
          </p:cNvPr>
          <p:cNvSpPr>
            <a:spLocks noGrp="1"/>
          </p:cNvSpPr>
          <p:nvPr>
            <p:ph idx="1"/>
          </p:nvPr>
        </p:nvSpPr>
        <p:spPr>
          <a:xfrm>
            <a:off x="2610579" y="2052116"/>
            <a:ext cx="7959560" cy="3997828"/>
          </a:xfrm>
        </p:spPr>
        <p:txBody>
          <a:bodyPr>
            <a:noAutofit/>
          </a:bodyPr>
          <a:lstStyle/>
          <a:p>
            <a:pPr>
              <a:lnSpc>
                <a:spcPct val="110000"/>
              </a:lnSpc>
            </a:pPr>
            <a:r>
              <a:rPr lang="en-US" sz="1600" dirty="0"/>
              <a:t>Model selection:</a:t>
            </a:r>
          </a:p>
          <a:p>
            <a:pPr lvl="1">
              <a:lnSpc>
                <a:spcPct val="110000"/>
              </a:lnSpc>
            </a:pPr>
            <a:r>
              <a:rPr lang="en-US" sz="1600" dirty="0"/>
              <a:t>Logistic regression model: </a:t>
            </a:r>
          </a:p>
          <a:p>
            <a:pPr marL="457200" lvl="1" indent="0">
              <a:lnSpc>
                <a:spcPct val="110000"/>
              </a:lnSpc>
              <a:buNone/>
            </a:pPr>
            <a:r>
              <a:rPr lang="en-US" sz="1600" dirty="0"/>
              <a:t>	Logistic regression is one of the most straightforward and interpretable models. It provides clear insights into the relationship between the features and the target variable through its coefficients.</a:t>
            </a:r>
          </a:p>
          <a:p>
            <a:pPr marL="457200" lvl="1" indent="0">
              <a:lnSpc>
                <a:spcPct val="110000"/>
              </a:lnSpc>
              <a:buNone/>
            </a:pPr>
            <a:endParaRPr lang="en-US" sz="1600" dirty="0"/>
          </a:p>
          <a:p>
            <a:pPr lvl="1">
              <a:lnSpc>
                <a:spcPct val="110000"/>
              </a:lnSpc>
            </a:pPr>
            <a:r>
              <a:rPr lang="en-US" sz="1600" dirty="0"/>
              <a:t>Random Forest Model</a:t>
            </a:r>
          </a:p>
          <a:p>
            <a:pPr lvl="2">
              <a:lnSpc>
                <a:spcPct val="110000"/>
              </a:lnSpc>
            </a:pPr>
            <a:r>
              <a:rPr lang="en-US" dirty="0"/>
              <a:t>Random forest is a powerful method capable of capturing complex, non-linear relationships in the data in  which Logistic Regression may miss.</a:t>
            </a:r>
          </a:p>
          <a:p>
            <a:pPr lvl="2">
              <a:lnSpc>
                <a:spcPct val="110000"/>
              </a:lnSpc>
            </a:pPr>
            <a:r>
              <a:rPr lang="en-US" dirty="0"/>
              <a:t>Random Forest provides a measure of feature importance, helping to identify which features contributes the most to the prediction, thus providing insights into the data.</a:t>
            </a:r>
          </a:p>
          <a:p>
            <a:pPr marL="457200" lvl="1" indent="0">
              <a:lnSpc>
                <a:spcPct val="110000"/>
              </a:lnSpc>
              <a:buNone/>
            </a:pPr>
            <a:r>
              <a:rPr lang="en-US" sz="1600" dirty="0"/>
              <a:t>	</a:t>
            </a:r>
          </a:p>
        </p:txBody>
      </p:sp>
    </p:spTree>
    <p:extLst>
      <p:ext uri="{BB962C8B-B14F-4D97-AF65-F5344CB8AC3E}">
        <p14:creationId xmlns:p14="http://schemas.microsoft.com/office/powerpoint/2010/main" val="3705546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D7E45EB-2082-42A1-A5FC-6D53F21DB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6A5C072-919B-4308-A48B-96DC0CBFB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A8F74E2F-7C51-4D72-96BA-528A507481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1B61F797-14BD-476F-B569-140E96CB6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A0235D8-BAC3-4440-8A9B-43D98243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F2FD5C-3192-4646-91D2-C907BDC4C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A33AA-6880-9A2D-2A95-73C7D658DED7}"/>
              </a:ext>
            </a:extLst>
          </p:cNvPr>
          <p:cNvSpPr>
            <a:spLocks noGrp="1"/>
          </p:cNvSpPr>
          <p:nvPr>
            <p:ph type="title"/>
          </p:nvPr>
        </p:nvSpPr>
        <p:spPr>
          <a:xfrm>
            <a:off x="1969803" y="808056"/>
            <a:ext cx="8608037" cy="1077229"/>
          </a:xfrm>
        </p:spPr>
        <p:txBody>
          <a:bodyPr>
            <a:normAutofit/>
          </a:bodyPr>
          <a:lstStyle/>
          <a:p>
            <a:pPr algn="l"/>
            <a:r>
              <a:rPr lang="en-US" dirty="0"/>
              <a:t>Features Importance</a:t>
            </a:r>
          </a:p>
        </p:txBody>
      </p:sp>
      <p:pic>
        <p:nvPicPr>
          <p:cNvPr id="5" name="Content Placeholder 4" descr="A graph with green bars&#10;&#10;Description automatically generated">
            <a:extLst>
              <a:ext uri="{FF2B5EF4-FFF2-40B4-BE49-F238E27FC236}">
                <a16:creationId xmlns:a16="http://schemas.microsoft.com/office/drawing/2014/main" id="{2BFE21A9-39AD-06CF-72EC-A5AEA41CA1CA}"/>
              </a:ext>
            </a:extLst>
          </p:cNvPr>
          <p:cNvPicPr>
            <a:picLocks noChangeAspect="1"/>
          </p:cNvPicPr>
          <p:nvPr/>
        </p:nvPicPr>
        <p:blipFill>
          <a:blip r:embed="rId5"/>
          <a:stretch>
            <a:fillRect/>
          </a:stretch>
        </p:blipFill>
        <p:spPr>
          <a:xfrm>
            <a:off x="1367033" y="2318023"/>
            <a:ext cx="5472696" cy="410452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9" name="Content Placeholder 8">
            <a:extLst>
              <a:ext uri="{FF2B5EF4-FFF2-40B4-BE49-F238E27FC236}">
                <a16:creationId xmlns:a16="http://schemas.microsoft.com/office/drawing/2014/main" id="{F522C2F2-B72C-B26A-4946-C8AB719305F7}"/>
              </a:ext>
            </a:extLst>
          </p:cNvPr>
          <p:cNvSpPr>
            <a:spLocks noGrp="1"/>
          </p:cNvSpPr>
          <p:nvPr>
            <p:ph idx="1"/>
          </p:nvPr>
        </p:nvSpPr>
        <p:spPr>
          <a:xfrm>
            <a:off x="7286175" y="2318023"/>
            <a:ext cx="3289986" cy="4537259"/>
          </a:xfrm>
        </p:spPr>
        <p:txBody>
          <a:bodyPr>
            <a:normAutofit lnSpcReduction="10000"/>
          </a:bodyPr>
          <a:lstStyle/>
          <a:p>
            <a:r>
              <a:rPr lang="en-US" sz="1800" dirty="0">
                <a:effectLst/>
                <a:latin typeface=".SF NS"/>
              </a:rPr>
              <a:t>This bar chart represents the feature importance in a machine learning model used to predict pet adoption likelihood. The features are ranked based on their importance, with the most important features at the top and the least important at the bottom. The x-axis represents the importance score, while the y-axis lists the features considered in the model.</a:t>
            </a:r>
          </a:p>
          <a:p>
            <a:endParaRPr lang="en-US" sz="1800" dirty="0"/>
          </a:p>
        </p:txBody>
      </p:sp>
      <p:sp>
        <p:nvSpPr>
          <p:cNvPr id="24" name="Rectangle 23">
            <a:extLst>
              <a:ext uri="{FF2B5EF4-FFF2-40B4-BE49-F238E27FC236}">
                <a16:creationId xmlns:a16="http://schemas.microsoft.com/office/drawing/2014/main" id="{28564258-BA63-4452-B6A7-27E3497D9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029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24B98F0F-7F5B-4A1F-AF18-DDF495C39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6D76FDEA-C73E-4043-AF68-5A2CA96D85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85" name="Picture 84">
            <a:extLst>
              <a:ext uri="{FF2B5EF4-FFF2-40B4-BE49-F238E27FC236}">
                <a16:creationId xmlns:a16="http://schemas.microsoft.com/office/drawing/2014/main" id="{F4EE85A5-F899-49EA-8381-C501EE86B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7" name="Rectangle 86">
            <a:extLst>
              <a:ext uri="{FF2B5EF4-FFF2-40B4-BE49-F238E27FC236}">
                <a16:creationId xmlns:a16="http://schemas.microsoft.com/office/drawing/2014/main" id="{6B2C7791-2612-43E4-92A8-1B9D5862D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7680B8BA-5591-4DBF-B022-BF5A46803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AC4A324-F539-4132-AE32-4C9FAFE50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F047-0E91-F599-502C-B9C4BACED44F}"/>
              </a:ext>
            </a:extLst>
          </p:cNvPr>
          <p:cNvSpPr>
            <a:spLocks noGrp="1"/>
          </p:cNvSpPr>
          <p:nvPr>
            <p:ph type="title"/>
          </p:nvPr>
        </p:nvSpPr>
        <p:spPr>
          <a:xfrm>
            <a:off x="6369475" y="808056"/>
            <a:ext cx="4203364" cy="1077229"/>
          </a:xfrm>
        </p:spPr>
        <p:txBody>
          <a:bodyPr vert="horz" lIns="91440" tIns="45720" rIns="91440" bIns="45720" rtlCol="0">
            <a:normAutofit/>
          </a:bodyPr>
          <a:lstStyle/>
          <a:p>
            <a:pPr algn="l"/>
            <a:r>
              <a:rPr lang="en-US" sz="2100"/>
              <a:t>Models:</a:t>
            </a:r>
            <a:br>
              <a:rPr lang="en-US" sz="2100"/>
            </a:br>
            <a:r>
              <a:rPr lang="en-US" sz="2100"/>
              <a:t>Random Forest vs Logistic Regression</a:t>
            </a:r>
          </a:p>
        </p:txBody>
      </p:sp>
      <p:sp>
        <p:nvSpPr>
          <p:cNvPr id="93" name="Rectangle 92">
            <a:extLst>
              <a:ext uri="{FF2B5EF4-FFF2-40B4-BE49-F238E27FC236}">
                <a16:creationId xmlns:a16="http://schemas.microsoft.com/office/drawing/2014/main" id="{E3A9C4B8-3777-4DF8-8166-3DD81BAD0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44252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261492E0-CC42-9562-19D9-84FA65D8F836}"/>
              </a:ext>
            </a:extLst>
          </p:cNvPr>
          <p:cNvPicPr>
            <a:picLocks noChangeAspect="1"/>
          </p:cNvPicPr>
          <p:nvPr/>
        </p:nvPicPr>
        <p:blipFill rotWithShape="1">
          <a:blip r:embed="rId5"/>
          <a:srcRect r="43586" b="2"/>
          <a:stretch/>
        </p:blipFill>
        <p:spPr>
          <a:xfrm>
            <a:off x="1326490" y="596094"/>
            <a:ext cx="3815390" cy="2383457"/>
          </a:xfrm>
          <a:prstGeom prst="rect">
            <a:avLst/>
          </a:prstGeom>
          <a:ln w="12700">
            <a:noFill/>
          </a:ln>
        </p:spPr>
      </p:pic>
      <p:sp>
        <p:nvSpPr>
          <p:cNvPr id="95" name="Rectangle 94">
            <a:extLst>
              <a:ext uri="{FF2B5EF4-FFF2-40B4-BE49-F238E27FC236}">
                <a16:creationId xmlns:a16="http://schemas.microsoft.com/office/drawing/2014/main" id="{AAF2DCE2-26F2-4343-BC27-1E57C45B7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840" y="230635"/>
            <a:ext cx="3975603" cy="310853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F8CF4F15-BD32-70F3-DD55-1459EC6FBCF5}"/>
              </a:ext>
            </a:extLst>
          </p:cNvPr>
          <p:cNvPicPr>
            <a:picLocks noChangeAspect="1"/>
          </p:cNvPicPr>
          <p:nvPr/>
        </p:nvPicPr>
        <p:blipFill rotWithShape="1">
          <a:blip r:embed="rId6"/>
          <a:srcRect r="1308" b="5"/>
          <a:stretch/>
        </p:blipFill>
        <p:spPr>
          <a:xfrm>
            <a:off x="1326490" y="3866428"/>
            <a:ext cx="3815390" cy="2383466"/>
          </a:xfrm>
          <a:prstGeom prst="rect">
            <a:avLst/>
          </a:prstGeom>
          <a:ln w="12700">
            <a:noFill/>
          </a:ln>
        </p:spPr>
      </p:pic>
      <p:sp>
        <p:nvSpPr>
          <p:cNvPr id="97" name="Rectangle 96">
            <a:extLst>
              <a:ext uri="{FF2B5EF4-FFF2-40B4-BE49-F238E27FC236}">
                <a16:creationId xmlns:a16="http://schemas.microsoft.com/office/drawing/2014/main" id="{2F307DB0-B7A8-4914-A449-55B29B4A5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840" y="3506937"/>
            <a:ext cx="3975603" cy="310853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ontent Placeholder 51">
            <a:extLst>
              <a:ext uri="{FF2B5EF4-FFF2-40B4-BE49-F238E27FC236}">
                <a16:creationId xmlns:a16="http://schemas.microsoft.com/office/drawing/2014/main" id="{7753BFF8-B0DE-8E48-AD06-C38738284F4C}"/>
              </a:ext>
            </a:extLst>
          </p:cNvPr>
          <p:cNvSpPr>
            <a:spLocks noGrp="1"/>
          </p:cNvSpPr>
          <p:nvPr>
            <p:ph idx="1"/>
          </p:nvPr>
        </p:nvSpPr>
        <p:spPr>
          <a:xfrm>
            <a:off x="6361850" y="2052116"/>
            <a:ext cx="4210990" cy="3997828"/>
          </a:xfrm>
        </p:spPr>
        <p:txBody>
          <a:bodyPr>
            <a:normAutofit/>
          </a:bodyPr>
          <a:lstStyle/>
          <a:p>
            <a:pPr>
              <a:lnSpc>
                <a:spcPct val="110000"/>
              </a:lnSpc>
            </a:pPr>
            <a:r>
              <a:rPr lang="en-US" sz="1800">
                <a:effectLst/>
                <a:latin typeface=".SF NS"/>
              </a:rPr>
              <a:t>Both models perform well, but the Random Forest model slightly outperforms the Logistic Regression model in terms of overall accuracy (0.93 vs. 0.91) and the balance between precision and recall, particularly for the adopted class (class 1).</a:t>
            </a:r>
          </a:p>
          <a:p>
            <a:pPr>
              <a:lnSpc>
                <a:spcPct val="110000"/>
              </a:lnSpc>
            </a:pPr>
            <a:r>
              <a:rPr lang="en-US" sz="1800">
                <a:effectLst/>
                <a:latin typeface=".SF NS"/>
              </a:rPr>
              <a:t>• The Random Forest model has higher precision, recall, and F1-scores for class 1, making it a better model for predicting pet adoption likelihood.</a:t>
            </a:r>
          </a:p>
          <a:p>
            <a:pPr>
              <a:lnSpc>
                <a:spcPct val="110000"/>
              </a:lnSpc>
            </a:pPr>
            <a:endParaRPr lang="en-US" sz="1800"/>
          </a:p>
        </p:txBody>
      </p:sp>
      <p:sp>
        <p:nvSpPr>
          <p:cNvPr id="99" name="Rectangle 98">
            <a:extLst>
              <a:ext uri="{FF2B5EF4-FFF2-40B4-BE49-F238E27FC236}">
                <a16:creationId xmlns:a16="http://schemas.microsoft.com/office/drawing/2014/main" id="{C3B31C57-BF70-4BEA-A00D-FF6FF2A27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6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01AF5FBB-9FDC-4D75-9DD6-DAF01ED197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1" name="Picture 40">
            <a:extLst>
              <a:ext uri="{FF2B5EF4-FFF2-40B4-BE49-F238E27FC236}">
                <a16:creationId xmlns:a16="http://schemas.microsoft.com/office/drawing/2014/main" id="{933BBBE6-F4CF-483E-BA74-B51421B4D9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2" name="Rectangle 41">
            <a:extLst>
              <a:ext uri="{FF2B5EF4-FFF2-40B4-BE49-F238E27FC236}">
                <a16:creationId xmlns:a16="http://schemas.microsoft.com/office/drawing/2014/main" id="{4C790028-99AE-4AE4-8269-9913E2D50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06936A2A-FE08-4EE0-A409-3EF3FA244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4" name="Rectangle 43">
            <a:extLst>
              <a:ext uri="{FF2B5EF4-FFF2-40B4-BE49-F238E27FC236}">
                <a16:creationId xmlns:a16="http://schemas.microsoft.com/office/drawing/2014/main" id="{BAF0407B-48CB-4C05-B0D7-7A69A0D40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ADC50C3D-0DA0-4914-B5B4-D1819CC69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6" name="TextBox 45">
            <a:extLst>
              <a:ext uri="{FF2B5EF4-FFF2-40B4-BE49-F238E27FC236}">
                <a16:creationId xmlns:a16="http://schemas.microsoft.com/office/drawing/2014/main" id="{8CF9E583-1A92-4144-B4FA-81D98317FA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847489EB-355C-4170-8C70-5CDD42EFD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521CC0F3-7B68-4C9C-999A-74F8925C33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9" name="Picture 48">
            <a:extLst>
              <a:ext uri="{FF2B5EF4-FFF2-40B4-BE49-F238E27FC236}">
                <a16:creationId xmlns:a16="http://schemas.microsoft.com/office/drawing/2014/main" id="{3EB18ECF-1C11-48BB-8C2B-DC5532A906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0" name="Rectangle 49">
            <a:extLst>
              <a:ext uri="{FF2B5EF4-FFF2-40B4-BE49-F238E27FC236}">
                <a16:creationId xmlns:a16="http://schemas.microsoft.com/office/drawing/2014/main" id="{D8887E40-5A0B-4897-80F0-0BAFAAB61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2E3B1B6-DAAA-408B-A99C-2A7EE0409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A72B882-D016-4849-AF04-88E39D13A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5D5E4D-49D1-0123-13D3-E7593FE90016}"/>
              </a:ext>
            </a:extLst>
          </p:cNvPr>
          <p:cNvSpPr>
            <a:spLocks noGrp="1"/>
          </p:cNvSpPr>
          <p:nvPr>
            <p:ph type="title"/>
          </p:nvPr>
        </p:nvSpPr>
        <p:spPr>
          <a:xfrm>
            <a:off x="1976398" y="3969253"/>
            <a:ext cx="8440564" cy="2242219"/>
          </a:xfrm>
        </p:spPr>
        <p:txBody>
          <a:bodyPr vert="horz" lIns="91440" tIns="45720" rIns="91440" bIns="45720" rtlCol="0" anchor="t">
            <a:normAutofit/>
          </a:bodyPr>
          <a:lstStyle/>
          <a:p>
            <a:pPr algn="l"/>
            <a:br>
              <a:rPr lang="en-US" sz="1600" dirty="0"/>
            </a:br>
            <a:br>
              <a:rPr lang="en-US" sz="1600" dirty="0"/>
            </a:br>
            <a:r>
              <a:rPr lang="en-US" sz="1600" dirty="0"/>
              <a:t> Based on the provided inputs, the app predicts whether the pet is likely to be adopted or not. In the given example, the prediction is that the “pet is unlikely to be adopted”.</a:t>
            </a:r>
            <a:br>
              <a:rPr lang="en-US" sz="1600" dirty="0"/>
            </a:br>
            <a:endParaRPr lang="en-US" sz="1600" dirty="0"/>
          </a:p>
        </p:txBody>
      </p:sp>
      <p:sp>
        <p:nvSpPr>
          <p:cNvPr id="53" name="Rectangle 52">
            <a:extLst>
              <a:ext uri="{FF2B5EF4-FFF2-40B4-BE49-F238E27FC236}">
                <a16:creationId xmlns:a16="http://schemas.microsoft.com/office/drawing/2014/main" id="{41FF9E96-6955-4599-A2D0-1FF57939C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0531" y="647188"/>
            <a:ext cx="9091538" cy="32972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mputer screen with white text&#10;&#10;Description automatically generated">
            <a:extLst>
              <a:ext uri="{FF2B5EF4-FFF2-40B4-BE49-F238E27FC236}">
                <a16:creationId xmlns:a16="http://schemas.microsoft.com/office/drawing/2014/main" id="{2EA46F82-D40A-AF24-4331-4F21A69B4A3B}"/>
              </a:ext>
            </a:extLst>
          </p:cNvPr>
          <p:cNvPicPr>
            <a:picLocks noGrp="1" noChangeAspect="1"/>
          </p:cNvPicPr>
          <p:nvPr>
            <p:ph idx="1"/>
          </p:nvPr>
        </p:nvPicPr>
        <p:blipFill>
          <a:blip r:embed="rId5"/>
          <a:stretch>
            <a:fillRect/>
          </a:stretch>
        </p:blipFill>
        <p:spPr>
          <a:xfrm>
            <a:off x="2275114" y="1355644"/>
            <a:ext cx="7522163" cy="1882386"/>
          </a:xfrm>
          <a:prstGeom prst="rect">
            <a:avLst/>
          </a:prstGeom>
          <a:ln>
            <a:noFill/>
          </a:ln>
        </p:spPr>
      </p:pic>
      <p:sp>
        <p:nvSpPr>
          <p:cNvPr id="38" name="Rectangle 37">
            <a:extLst>
              <a:ext uri="{FF2B5EF4-FFF2-40B4-BE49-F238E27FC236}">
                <a16:creationId xmlns:a16="http://schemas.microsoft.com/office/drawing/2014/main" id="{A15CFF31-2A56-4E24-9263-DC4342144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966" y="888935"/>
            <a:ext cx="8613076" cy="2818547"/>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F8907EB-52AA-4516-BC6A-7861CE077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60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F7120094-F751-42E1-B59D-72A2C536A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51">
            <a:extLst>
              <a:ext uri="{FF2B5EF4-FFF2-40B4-BE49-F238E27FC236}">
                <a16:creationId xmlns:a16="http://schemas.microsoft.com/office/drawing/2014/main" id="{16C7091D-18F8-4DE6-9C11-91BC9D7E7D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4" name="Picture 153">
            <a:extLst>
              <a:ext uri="{FF2B5EF4-FFF2-40B4-BE49-F238E27FC236}">
                <a16:creationId xmlns:a16="http://schemas.microsoft.com/office/drawing/2014/main" id="{B6425E91-2273-4F07-89AF-063DFD7BC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5" name="Rectangle 154">
            <a:extLst>
              <a:ext uri="{FF2B5EF4-FFF2-40B4-BE49-F238E27FC236}">
                <a16:creationId xmlns:a16="http://schemas.microsoft.com/office/drawing/2014/main" id="{3B69D29F-0F67-43FB-8597-E0B0E776FD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974D7AF5-F625-47EB-8060-3E86FEFBEF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057DFB23-3690-4736-B566-DE69F8D08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267E8BCC-9DC0-4B28-8657-D26A13C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5680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screenshot of a computer&#10;&#10;Description automatically generated">
            <a:extLst>
              <a:ext uri="{FF2B5EF4-FFF2-40B4-BE49-F238E27FC236}">
                <a16:creationId xmlns:a16="http://schemas.microsoft.com/office/drawing/2014/main" id="{E1391DF2-320A-57B4-4CC3-F10B4B4A0B69}"/>
              </a:ext>
            </a:extLst>
          </p:cNvPr>
          <p:cNvPicPr>
            <a:picLocks noChangeAspect="1"/>
          </p:cNvPicPr>
          <p:nvPr/>
        </p:nvPicPr>
        <p:blipFill>
          <a:blip r:embed="rId5"/>
          <a:stretch>
            <a:fillRect/>
          </a:stretch>
        </p:blipFill>
        <p:spPr>
          <a:xfrm>
            <a:off x="1323529" y="394689"/>
            <a:ext cx="4929953" cy="2794233"/>
          </a:xfrm>
          <a:prstGeom prst="rect">
            <a:avLst/>
          </a:prstGeom>
          <a:ln w="12700">
            <a:noFill/>
          </a:ln>
        </p:spPr>
      </p:pic>
      <p:sp>
        <p:nvSpPr>
          <p:cNvPr id="149" name="Rectangle 148">
            <a:extLst>
              <a:ext uri="{FF2B5EF4-FFF2-40B4-BE49-F238E27FC236}">
                <a16:creationId xmlns:a16="http://schemas.microsoft.com/office/drawing/2014/main" id="{F7F0CE1E-6F5F-41CD-9197-9100DF5C9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3" y="232995"/>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a line&#10;&#10;Description automatically generated">
            <a:extLst>
              <a:ext uri="{FF2B5EF4-FFF2-40B4-BE49-F238E27FC236}">
                <a16:creationId xmlns:a16="http://schemas.microsoft.com/office/drawing/2014/main" id="{7D0CAF5B-F6FF-03C7-8BE4-419E4AC1DD2A}"/>
              </a:ext>
            </a:extLst>
          </p:cNvPr>
          <p:cNvPicPr>
            <a:picLocks noChangeAspect="1"/>
          </p:cNvPicPr>
          <p:nvPr/>
        </p:nvPicPr>
        <p:blipFill>
          <a:blip r:embed="rId6"/>
          <a:stretch>
            <a:fillRect/>
          </a:stretch>
        </p:blipFill>
        <p:spPr>
          <a:xfrm>
            <a:off x="1330201" y="4201167"/>
            <a:ext cx="4923925" cy="1711062"/>
          </a:xfrm>
          <a:prstGeom prst="rect">
            <a:avLst/>
          </a:prstGeom>
          <a:ln w="12700">
            <a:noFill/>
          </a:ln>
        </p:spPr>
      </p:pic>
      <p:sp>
        <p:nvSpPr>
          <p:cNvPr id="151" name="Rectangle 150">
            <a:extLst>
              <a:ext uri="{FF2B5EF4-FFF2-40B4-BE49-F238E27FC236}">
                <a16:creationId xmlns:a16="http://schemas.microsoft.com/office/drawing/2014/main" id="{E3094AF5-0837-4DE1-936E-9B8D6A0D5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5562" y="3509913"/>
            <a:ext cx="5087454" cy="3115093"/>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52">
            <a:extLst>
              <a:ext uri="{FF2B5EF4-FFF2-40B4-BE49-F238E27FC236}">
                <a16:creationId xmlns:a16="http://schemas.microsoft.com/office/drawing/2014/main" id="{956A21FC-9F4E-6805-B407-26113CA93970}"/>
              </a:ext>
            </a:extLst>
          </p:cNvPr>
          <p:cNvSpPr>
            <a:spLocks noGrp="1"/>
          </p:cNvSpPr>
          <p:nvPr>
            <p:ph idx="1"/>
          </p:nvPr>
        </p:nvSpPr>
        <p:spPr>
          <a:xfrm>
            <a:off x="7548118" y="2052116"/>
            <a:ext cx="3024722" cy="3997828"/>
          </a:xfrm>
        </p:spPr>
        <p:txBody>
          <a:bodyPr>
            <a:normAutofit/>
          </a:bodyPr>
          <a:lstStyle/>
          <a:p>
            <a:pPr marL="342900" indent="-342900">
              <a:lnSpc>
                <a:spcPct val="110000"/>
              </a:lnSpc>
              <a:buFont typeface="+mj-lt"/>
              <a:buAutoNum type="arabicPeriod"/>
            </a:pPr>
            <a:r>
              <a:rPr lang="en-US" sz="1200" dirty="0">
                <a:effectLst/>
              </a:rPr>
              <a:t>This analysis can help in understanding how adoption fees vary by breed and provide insights into how financial factors may affect pet adoption.</a:t>
            </a:r>
          </a:p>
          <a:p>
            <a:pPr marL="342900" indent="-342900">
              <a:lnSpc>
                <a:spcPct val="110000"/>
              </a:lnSpc>
              <a:buFont typeface="+mj-lt"/>
              <a:buAutoNum type="arabicPeriod"/>
            </a:pPr>
            <a:endParaRPr lang="en-US" sz="1200" dirty="0"/>
          </a:p>
          <a:p>
            <a:pPr marL="342900" indent="-342900">
              <a:lnSpc>
                <a:spcPct val="110000"/>
              </a:lnSpc>
              <a:buFont typeface="+mj-lt"/>
              <a:buAutoNum type="arabicPeriod"/>
            </a:pPr>
            <a:endParaRPr lang="en-US" sz="1200" dirty="0">
              <a:effectLst/>
            </a:endParaRPr>
          </a:p>
          <a:p>
            <a:pPr marL="342900" indent="-342900">
              <a:lnSpc>
                <a:spcPct val="110000"/>
              </a:lnSpc>
              <a:buFont typeface="+mj-lt"/>
              <a:buAutoNum type="arabicPeriod"/>
            </a:pPr>
            <a:r>
              <a:rPr lang="en-US" sz="1200" b="1" dirty="0">
                <a:effectLst/>
                <a:latin typeface=".SF NS"/>
              </a:rPr>
              <a:t>Average Adoption Fee by Breed:</a:t>
            </a:r>
            <a:br>
              <a:rPr lang="en-US" sz="1200" b="1"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p>
          <a:p>
            <a:pPr marL="0" indent="0">
              <a:lnSpc>
                <a:spcPct val="110000"/>
              </a:lnSpc>
              <a:buNone/>
            </a:pPr>
            <a:endParaRPr lang="en-US" sz="1100" dirty="0">
              <a:effectLst/>
              <a:latin typeface=".SF NS"/>
            </a:endParaRPr>
          </a:p>
          <a:p>
            <a:pPr marL="0" indent="0">
              <a:lnSpc>
                <a:spcPct val="110000"/>
              </a:lnSpc>
              <a:buNone/>
            </a:pPr>
            <a:endParaRPr lang="en-US" sz="1100" dirty="0">
              <a:effectLst/>
              <a:latin typeface="+mj-lt"/>
            </a:endParaRPr>
          </a:p>
          <a:p>
            <a:pPr>
              <a:lnSpc>
                <a:spcPct val="110000"/>
              </a:lnSpc>
            </a:pPr>
            <a:endParaRPr lang="en-US" sz="1100" dirty="0"/>
          </a:p>
        </p:txBody>
      </p:sp>
      <p:sp>
        <p:nvSpPr>
          <p:cNvPr id="153" name="Rectangle 152">
            <a:extLst>
              <a:ext uri="{FF2B5EF4-FFF2-40B4-BE49-F238E27FC236}">
                <a16:creationId xmlns:a16="http://schemas.microsoft.com/office/drawing/2014/main" id="{5636F75F-80DF-4329-9085-39EF7BF680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339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1" name="Rectangle 120">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Picture 122">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25" name="Picture 124">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7" name="Rectangle 126">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59377-91C0-8E67-CE6D-36A32B762891}"/>
              </a:ext>
            </a:extLst>
          </p:cNvPr>
          <p:cNvSpPr>
            <a:spLocks noGrp="1"/>
          </p:cNvSpPr>
          <p:nvPr>
            <p:ph type="title"/>
          </p:nvPr>
        </p:nvSpPr>
        <p:spPr>
          <a:xfrm>
            <a:off x="1964445" y="808056"/>
            <a:ext cx="2668106" cy="3472396"/>
          </a:xfrm>
        </p:spPr>
        <p:txBody>
          <a:bodyPr vert="horz" lIns="91440" tIns="45720" rIns="91440" bIns="45720" rtlCol="0">
            <a:normAutofit fontScale="90000"/>
          </a:bodyPr>
          <a:lstStyle/>
          <a:p>
            <a:pPr algn="l"/>
            <a:br>
              <a:rPr lang="en-US" sz="1200" dirty="0">
                <a:effectLst/>
                <a:latin typeface=".SF NS"/>
              </a:rPr>
            </a:br>
            <a:r>
              <a:rPr lang="en-US" sz="1200" dirty="0">
                <a:effectLst/>
                <a:latin typeface=".SF NS"/>
              </a:rPr>
              <a:t>The SQL query retrieves the total number of different pet types in the dataset. Here’s a breakdown of the query:</a:t>
            </a:r>
            <a:br>
              <a:rPr lang="en-US" sz="1200" dirty="0">
                <a:effectLst/>
                <a:latin typeface=".SF NS"/>
              </a:rPr>
            </a:br>
            <a:br>
              <a:rPr lang="en-US" sz="1200" dirty="0">
                <a:effectLst/>
                <a:latin typeface=".SF NS"/>
              </a:rPr>
            </a:br>
            <a:r>
              <a:rPr lang="en-US" sz="1200" dirty="0">
                <a:effectLst/>
                <a:latin typeface=".SF NS"/>
              </a:rPr>
              <a:t>• </a:t>
            </a:r>
            <a:r>
              <a:rPr lang="en-US" sz="1200" b="1" dirty="0">
                <a:effectLst/>
                <a:latin typeface=".SF NS"/>
              </a:rPr>
              <a:t>SELECT</a:t>
            </a:r>
            <a:r>
              <a:rPr lang="en-US" sz="1200" dirty="0">
                <a:effectLst/>
                <a:latin typeface=".SF NS"/>
              </a:rPr>
              <a:t>: The query selects </a:t>
            </a:r>
            <a:r>
              <a:rPr lang="en-US" sz="1200" dirty="0" err="1">
                <a:effectLst/>
                <a:latin typeface=".AppleSystemUIFontMonospaced"/>
              </a:rPr>
              <a:t>pet_type</a:t>
            </a:r>
            <a:r>
              <a:rPr lang="en-US" sz="1200" dirty="0">
                <a:effectLst/>
                <a:latin typeface=".SF NS"/>
              </a:rPr>
              <a:t> and counts the number of occurrences for each pet type, aliased as </a:t>
            </a:r>
            <a:r>
              <a:rPr lang="en-US" sz="1200" dirty="0" err="1">
                <a:effectLst/>
                <a:latin typeface=".AppleSystemUIFontMonospaced"/>
              </a:rPr>
              <a:t>number_of_pet_types</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FROM</a:t>
            </a:r>
            <a:r>
              <a:rPr lang="en-US" sz="1200" dirty="0">
                <a:effectLst/>
                <a:latin typeface=".SF NS"/>
              </a:rPr>
              <a:t>: The data is retrieved from the </a:t>
            </a:r>
            <a:r>
              <a:rPr lang="en-US" sz="1200" dirty="0" err="1">
                <a:effectLst/>
                <a:latin typeface=".AppleSystemUIFontMonospaced"/>
              </a:rPr>
              <a:t>pet_adoption</a:t>
            </a:r>
            <a:r>
              <a:rPr lang="en-US" sz="1200" dirty="0">
                <a:effectLst/>
                <a:latin typeface=".SF NS"/>
              </a:rPr>
              <a:t> table.</a:t>
            </a:r>
            <a:br>
              <a:rPr lang="en-US" sz="1200" dirty="0">
                <a:effectLst/>
                <a:latin typeface=".SF NS"/>
              </a:rPr>
            </a:br>
            <a:r>
              <a:rPr lang="en-US" sz="1200" dirty="0">
                <a:effectLst/>
                <a:latin typeface=".SF NS"/>
              </a:rPr>
              <a:t>• </a:t>
            </a:r>
            <a:r>
              <a:rPr lang="en-US" sz="1200" b="1" dirty="0">
                <a:effectLst/>
                <a:latin typeface=".SF NS"/>
              </a:rPr>
              <a:t>GROUP BY</a:t>
            </a:r>
            <a:r>
              <a:rPr lang="en-US" sz="1200" dirty="0">
                <a:effectLst/>
                <a:latin typeface=".SF NS"/>
              </a:rPr>
              <a:t>: The results are grouped by </a:t>
            </a:r>
            <a:r>
              <a:rPr lang="en-US" sz="1200" dirty="0" err="1">
                <a:effectLst/>
                <a:latin typeface=".AppleSystemUIFontMonospaced"/>
              </a:rPr>
              <a:t>pet_type</a:t>
            </a:r>
            <a:r>
              <a:rPr lang="en-US" sz="1200" dirty="0">
                <a:effectLst/>
                <a:latin typeface=".SF NS"/>
              </a:rPr>
              <a:t>.</a:t>
            </a:r>
            <a:br>
              <a:rPr lang="en-US" sz="1200" dirty="0">
                <a:effectLst/>
                <a:latin typeface=".SF NS"/>
              </a:rPr>
            </a:br>
            <a:r>
              <a:rPr lang="en-US" sz="1200" dirty="0">
                <a:effectLst/>
                <a:latin typeface=".SF NS"/>
              </a:rPr>
              <a:t>• </a:t>
            </a:r>
            <a:r>
              <a:rPr lang="en-US" sz="1200" b="1" dirty="0">
                <a:effectLst/>
                <a:latin typeface=".SF NS"/>
              </a:rPr>
              <a:t>ORDER BY</a:t>
            </a:r>
            <a:r>
              <a:rPr lang="en-US" sz="1200" dirty="0">
                <a:effectLst/>
                <a:latin typeface=".SF NS"/>
              </a:rPr>
              <a:t>: The results are ordered by the count in descending order (</a:t>
            </a:r>
            <a:r>
              <a:rPr lang="en-US" sz="1200" dirty="0">
                <a:effectLst/>
                <a:latin typeface=".AppleSystemUIFontMonospaced"/>
              </a:rPr>
              <a:t>DESC</a:t>
            </a:r>
            <a:r>
              <a:rPr lang="en-US" sz="1200" dirty="0">
                <a:effectLst/>
                <a:latin typeface=".SF NS"/>
              </a:rPr>
              <a:t>).</a:t>
            </a: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br>
              <a:rPr lang="en-US" sz="1200" dirty="0">
                <a:effectLst/>
                <a:latin typeface=".SF NS"/>
              </a:rPr>
            </a:br>
            <a:r>
              <a:rPr lang="en-US" sz="1200" b="1" dirty="0">
                <a:effectLst/>
                <a:latin typeface=".SF NS"/>
              </a:rPr>
              <a:t>Average Adoption Fee by Breed:</a:t>
            </a:r>
            <a:br>
              <a:rPr lang="en-US" sz="1200" b="1" dirty="0">
                <a:effectLst/>
                <a:latin typeface=".SF NS"/>
              </a:rPr>
            </a:br>
            <a:br>
              <a:rPr lang="en-US" sz="1200" dirty="0">
                <a:effectLst/>
                <a:latin typeface=".SF NS"/>
              </a:rPr>
            </a:br>
            <a:r>
              <a:rPr lang="en-US" sz="1200" dirty="0">
                <a:effectLst/>
                <a:latin typeface=".SF NS"/>
              </a:rPr>
              <a:t>The table displays the average adoption fee for different breeds:</a:t>
            </a:r>
            <a:br>
              <a:rPr lang="en-US" sz="1200" dirty="0">
                <a:effectLst/>
                <a:latin typeface=".SF NS"/>
              </a:rPr>
            </a:br>
            <a:r>
              <a:rPr lang="en-US" sz="1200" dirty="0">
                <a:effectLst/>
                <a:latin typeface=".SF NS"/>
              </a:rPr>
              <a:t>• </a:t>
            </a:r>
            <a:r>
              <a:rPr lang="en-US" sz="1200" b="1" dirty="0">
                <a:effectLst/>
                <a:latin typeface=".SF NS"/>
              </a:rPr>
              <a:t>Persian</a:t>
            </a:r>
            <a:r>
              <a:rPr lang="en-US" sz="1200" dirty="0">
                <a:effectLst/>
                <a:latin typeface=".SF NS"/>
              </a:rPr>
              <a:t>: $247.31</a:t>
            </a:r>
            <a:br>
              <a:rPr lang="en-US" sz="1200" dirty="0">
                <a:effectLst/>
                <a:latin typeface=".SF NS"/>
              </a:rPr>
            </a:br>
            <a:r>
              <a:rPr lang="en-US" sz="1200" dirty="0">
                <a:effectLst/>
                <a:latin typeface=".SF NS"/>
              </a:rPr>
              <a:t>• </a:t>
            </a:r>
            <a:r>
              <a:rPr lang="en-US" sz="1200" b="1" dirty="0">
                <a:effectLst/>
                <a:latin typeface=".SF NS"/>
              </a:rPr>
              <a:t>Labrador</a:t>
            </a:r>
            <a:r>
              <a:rPr lang="en-US" sz="1200" dirty="0">
                <a:effectLst/>
                <a:latin typeface=".SF NS"/>
              </a:rPr>
              <a:t>: $248.58</a:t>
            </a:r>
            <a:br>
              <a:rPr lang="en-US" sz="1200" dirty="0">
                <a:effectLst/>
                <a:latin typeface=".SF NS"/>
              </a:rPr>
            </a:br>
            <a:r>
              <a:rPr lang="en-US" sz="1200" dirty="0">
                <a:effectLst/>
                <a:latin typeface=".SF NS"/>
              </a:rPr>
              <a:t>• </a:t>
            </a:r>
            <a:r>
              <a:rPr lang="en-US" sz="1200" b="1" dirty="0">
                <a:effectLst/>
                <a:latin typeface=".SF NS"/>
              </a:rPr>
              <a:t>Parakeet</a:t>
            </a:r>
            <a:r>
              <a:rPr lang="en-US" sz="1200" dirty="0">
                <a:effectLst/>
                <a:latin typeface=".SF NS"/>
              </a:rPr>
              <a:t>: $261.80</a:t>
            </a:r>
            <a:br>
              <a:rPr lang="en-US" sz="1200" dirty="0">
                <a:effectLst/>
                <a:latin typeface=".SF NS"/>
              </a:rPr>
            </a:br>
            <a:r>
              <a:rPr lang="en-US" sz="1200" dirty="0">
                <a:effectLst/>
                <a:latin typeface=".SF NS"/>
              </a:rPr>
              <a:t>• </a:t>
            </a:r>
            <a:r>
              <a:rPr lang="en-US" sz="1200" b="1" dirty="0">
                <a:effectLst/>
                <a:latin typeface=".SF NS"/>
              </a:rPr>
              <a:t>Poodle</a:t>
            </a:r>
            <a:r>
              <a:rPr lang="en-US" sz="1200" dirty="0">
                <a:effectLst/>
                <a:latin typeface=".SF NS"/>
              </a:rPr>
              <a:t>: $244.08</a:t>
            </a:r>
            <a:br>
              <a:rPr lang="en-US" sz="1200" dirty="0">
                <a:effectLst/>
                <a:latin typeface=".SF NS"/>
              </a:rPr>
            </a:br>
            <a:r>
              <a:rPr lang="en-US" sz="1200" dirty="0">
                <a:effectLst/>
                <a:latin typeface=".SF NS"/>
              </a:rPr>
              <a:t>• </a:t>
            </a:r>
            <a:r>
              <a:rPr lang="en-US" sz="1200" b="1" dirty="0">
                <a:effectLst/>
                <a:latin typeface=".SF NS"/>
              </a:rPr>
              <a:t>Golden Retriever</a:t>
            </a:r>
            <a:r>
              <a:rPr lang="en-US" sz="1200" dirty="0">
                <a:effectLst/>
                <a:latin typeface=".SF NS"/>
              </a:rPr>
              <a:t>: $249.83</a:t>
            </a:r>
            <a:br>
              <a:rPr lang="en-US" sz="700" dirty="0">
                <a:effectLst/>
                <a:latin typeface=".SF NS"/>
              </a:rPr>
            </a:br>
            <a:endParaRPr lang="en-US" sz="700" dirty="0"/>
          </a:p>
        </p:txBody>
      </p:sp>
      <p:sp>
        <p:nvSpPr>
          <p:cNvPr id="133" name="Rectangle 132">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1598D259-6D17-AF72-EB82-38D9A4627285}"/>
              </a:ext>
            </a:extLst>
          </p:cNvPr>
          <p:cNvPicPr>
            <a:picLocks noChangeAspect="1"/>
          </p:cNvPicPr>
          <p:nvPr/>
        </p:nvPicPr>
        <p:blipFill rotWithShape="1">
          <a:blip r:embed="rId5"/>
          <a:srcRect t="20461" r="-1" b="-1"/>
          <a:stretch/>
        </p:blipFill>
        <p:spPr>
          <a:xfrm>
            <a:off x="5853206" y="316486"/>
            <a:ext cx="5114741" cy="2951648"/>
          </a:xfrm>
          <a:prstGeom prst="rect">
            <a:avLst/>
          </a:prstGeom>
          <a:ln w="12700">
            <a:noFill/>
          </a:ln>
        </p:spPr>
      </p:pic>
      <p:sp>
        <p:nvSpPr>
          <p:cNvPr id="135" name="Rectangle 134">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919873DA-D05A-D183-D55B-28D299F9D425}"/>
              </a:ext>
            </a:extLst>
          </p:cNvPr>
          <p:cNvPicPr>
            <a:picLocks noChangeAspect="1"/>
          </p:cNvPicPr>
          <p:nvPr/>
        </p:nvPicPr>
        <p:blipFill rotWithShape="1">
          <a:blip r:embed="rId6"/>
          <a:srcRect r="1455" b="-4"/>
          <a:stretch/>
        </p:blipFill>
        <p:spPr>
          <a:xfrm>
            <a:off x="5858747" y="3584580"/>
            <a:ext cx="5103659" cy="2945244"/>
          </a:xfrm>
          <a:prstGeom prst="rect">
            <a:avLst/>
          </a:prstGeom>
          <a:ln w="12700">
            <a:noFill/>
          </a:ln>
        </p:spPr>
      </p:pic>
      <p:sp>
        <p:nvSpPr>
          <p:cNvPr id="137" name="Rectangle 136">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46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t sitting on a shelf&#10;&#10;Description automatically generated">
            <a:extLst>
              <a:ext uri="{FF2B5EF4-FFF2-40B4-BE49-F238E27FC236}">
                <a16:creationId xmlns:a16="http://schemas.microsoft.com/office/drawing/2014/main" id="{DB58EC37-7226-2A90-1E17-204794D7B213}"/>
              </a:ext>
            </a:extLst>
          </p:cNvPr>
          <p:cNvPicPr>
            <a:picLocks noChangeAspect="1"/>
          </p:cNvPicPr>
          <p:nvPr/>
        </p:nvPicPr>
        <p:blipFill rotWithShape="1">
          <a:blip r:embed="rId2">
            <a:duotone>
              <a:schemeClr val="bg2">
                <a:shade val="45000"/>
                <a:satMod val="135000"/>
              </a:schemeClr>
              <a:prstClr val="white"/>
            </a:duotone>
            <a:alphaModFix amt="25000"/>
          </a:blip>
          <a:srcRect t="23966" b="33846"/>
          <a:stretch/>
        </p:blipFill>
        <p:spPr>
          <a:xfrm>
            <a:off x="153" y="10"/>
            <a:ext cx="12191695" cy="6857990"/>
          </a:xfrm>
          <a:prstGeom prst="rect">
            <a:avLst/>
          </a:prstGeom>
        </p:spPr>
      </p:pic>
      <p:pic>
        <p:nvPicPr>
          <p:cNvPr id="14" name="Picture 1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6E3D4C7F-B983-2AF7-2905-7F26CE51B3C1}"/>
              </a:ext>
            </a:extLst>
          </p:cNvPr>
          <p:cNvSpPr>
            <a:spLocks noGrp="1"/>
          </p:cNvSpPr>
          <p:nvPr>
            <p:ph type="title"/>
          </p:nvPr>
        </p:nvSpPr>
        <p:spPr>
          <a:xfrm>
            <a:off x="2611808" y="808056"/>
            <a:ext cx="7958331" cy="1077229"/>
          </a:xfrm>
        </p:spPr>
        <p:txBody>
          <a:bodyPr>
            <a:normAutofit/>
          </a:bodyPr>
          <a:lstStyle/>
          <a:p>
            <a:pPr algn="l"/>
            <a:r>
              <a:rPr lang="en-US" dirty="0"/>
              <a:t>Conclusion:</a:t>
            </a:r>
          </a:p>
        </p:txBody>
      </p:sp>
      <p:sp>
        <p:nvSpPr>
          <p:cNvPr id="16" name="Rectangle 1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4BA272-CEC5-EE0B-2210-8EAA4D301ABB}"/>
              </a:ext>
            </a:extLst>
          </p:cNvPr>
          <p:cNvSpPr>
            <a:spLocks noGrp="1"/>
          </p:cNvSpPr>
          <p:nvPr>
            <p:ph idx="1"/>
          </p:nvPr>
        </p:nvSpPr>
        <p:spPr>
          <a:xfrm>
            <a:off x="2610579" y="2052116"/>
            <a:ext cx="7959560" cy="3997828"/>
          </a:xfrm>
        </p:spPr>
        <p:txBody>
          <a:bodyPr>
            <a:normAutofit/>
          </a:bodyPr>
          <a:lstStyle/>
          <a:p>
            <a:r>
              <a:rPr lang="en-US" b="0" i="0" u="none" strike="noStrike">
                <a:effectLst/>
                <a:latin typeface="Slack-Lato"/>
              </a:rPr>
              <a:t>Performing certain tasks like the logistic regression model, creating bar graphs for comparisons, the features importance graph, and using spark, gave us an insight on what certain factors owners look for in adopting. We noticed that certain factors such as medium sized pets, age in months, vaccinated/health conditions, etc. do take part in a pet's adoption likelihood. Using logistic regression model and random forest model, we found that our prediction was 91% and 93% accurate respectively. The precision score predicting whether the pet would be adopted or not were very similar.</a:t>
            </a:r>
            <a:endParaRPr lang="en-US" dirty="0"/>
          </a:p>
        </p:txBody>
      </p:sp>
    </p:spTree>
    <p:extLst>
      <p:ext uri="{BB962C8B-B14F-4D97-AF65-F5344CB8AC3E}">
        <p14:creationId xmlns:p14="http://schemas.microsoft.com/office/powerpoint/2010/main" val="1281185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blue and green tunnel&#10;&#10;Description automatically generated">
            <a:extLst>
              <a:ext uri="{FF2B5EF4-FFF2-40B4-BE49-F238E27FC236}">
                <a16:creationId xmlns:a16="http://schemas.microsoft.com/office/drawing/2014/main" id="{203CF0EE-15FE-A79E-0D36-201FAB37469B}"/>
              </a:ext>
            </a:extLst>
          </p:cNvPr>
          <p:cNvPicPr>
            <a:picLocks noChangeAspect="1"/>
          </p:cNvPicPr>
          <p:nvPr/>
        </p:nvPicPr>
        <p:blipFill rotWithShape="1">
          <a:blip r:embed="rId3">
            <a:duotone>
              <a:schemeClr val="bg2">
                <a:shade val="45000"/>
                <a:satMod val="135000"/>
              </a:schemeClr>
              <a:prstClr val="white"/>
            </a:duotone>
            <a:alphaModFix amt="25000"/>
          </a:blip>
          <a:srcRect t="8682" r="-1" b="7046"/>
          <a:stretch/>
        </p:blipFill>
        <p:spPr>
          <a:xfrm>
            <a:off x="20" y="10"/>
            <a:ext cx="12191980" cy="6857990"/>
          </a:xfrm>
          <a:prstGeom prst="rect">
            <a:avLst/>
          </a:prstGeom>
        </p:spPr>
      </p:pic>
      <p:pic>
        <p:nvPicPr>
          <p:cNvPr id="16" name="Picture 15">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a:xfrm>
            <a:off x="2611808" y="808056"/>
            <a:ext cx="7958331" cy="1077229"/>
          </a:xfrm>
        </p:spPr>
        <p:txBody>
          <a:bodyPr>
            <a:normAutofit/>
          </a:bodyPr>
          <a:lstStyle/>
          <a:p>
            <a:pPr algn="l"/>
            <a:r>
              <a:rPr lang="en-US"/>
              <a:t>		Introduction</a:t>
            </a:r>
          </a:p>
        </p:txBody>
      </p:sp>
      <p:sp>
        <p:nvSpPr>
          <p:cNvPr id="18" name="Rectangle 17">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3860061434"/>
              </p:ext>
            </p:extLst>
          </p:nvPr>
        </p:nvGraphicFramePr>
        <p:xfrm>
          <a:off x="2610579" y="2052116"/>
          <a:ext cx="7959560" cy="39978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332717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uppy with golden ribbon">
            <a:extLst>
              <a:ext uri="{FF2B5EF4-FFF2-40B4-BE49-F238E27FC236}">
                <a16:creationId xmlns:a16="http://schemas.microsoft.com/office/drawing/2014/main" id="{32A5049D-3C1C-12D0-15B4-AF8968140F42}"/>
              </a:ext>
            </a:extLst>
          </p:cNvPr>
          <p:cNvPicPr>
            <a:picLocks noChangeAspect="1"/>
          </p:cNvPicPr>
          <p:nvPr/>
        </p:nvPicPr>
        <p:blipFill rotWithShape="1">
          <a:blip r:embed="rId2">
            <a:duotone>
              <a:schemeClr val="bg2">
                <a:shade val="45000"/>
                <a:satMod val="135000"/>
              </a:schemeClr>
              <a:prstClr val="white"/>
            </a:duotone>
            <a:alphaModFix amt="25000"/>
          </a:blip>
          <a:srcRect r="-1" b="15728"/>
          <a:stretch/>
        </p:blipFill>
        <p:spPr>
          <a:xfrm>
            <a:off x="153" y="10"/>
            <a:ext cx="12191695" cy="6857990"/>
          </a:xfrm>
          <a:prstGeom prst="rect">
            <a:avLst/>
          </a:prstGeom>
        </p:spPr>
      </p:pic>
      <p:pic>
        <p:nvPicPr>
          <p:cNvPr id="13"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5E04283F-D896-45DB-7D99-C4BD9D54C0CF}"/>
              </a:ext>
            </a:extLst>
          </p:cNvPr>
          <p:cNvSpPr>
            <a:spLocks noGrp="1"/>
          </p:cNvSpPr>
          <p:nvPr>
            <p:ph type="title"/>
          </p:nvPr>
        </p:nvSpPr>
        <p:spPr>
          <a:xfrm>
            <a:off x="2611808" y="344558"/>
            <a:ext cx="7958331" cy="938185"/>
          </a:xfrm>
        </p:spPr>
        <p:txBody>
          <a:bodyPr>
            <a:normAutofit/>
          </a:bodyPr>
          <a:lstStyle/>
          <a:p>
            <a:pPr algn="l"/>
            <a:r>
              <a:rPr lang="en-US" dirty="0"/>
              <a:t>PET ADOPTION DATA</a:t>
            </a:r>
          </a:p>
        </p:txBody>
      </p:sp>
      <p:sp>
        <p:nvSpPr>
          <p:cNvPr id="15"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black screen&#10;&#10;Description automatically generated">
            <a:extLst>
              <a:ext uri="{FF2B5EF4-FFF2-40B4-BE49-F238E27FC236}">
                <a16:creationId xmlns:a16="http://schemas.microsoft.com/office/drawing/2014/main" id="{37047D62-D161-767A-24EC-66E441525946}"/>
              </a:ext>
            </a:extLst>
          </p:cNvPr>
          <p:cNvPicPr>
            <a:picLocks noGrp="1" noChangeAspect="1"/>
          </p:cNvPicPr>
          <p:nvPr>
            <p:ph idx="1"/>
          </p:nvPr>
        </p:nvPicPr>
        <p:blipFill>
          <a:blip r:embed="rId4"/>
          <a:stretch>
            <a:fillRect/>
          </a:stretch>
        </p:blipFill>
        <p:spPr>
          <a:xfrm>
            <a:off x="1008425" y="3217243"/>
            <a:ext cx="8842959" cy="3535704"/>
          </a:xfrm>
        </p:spPr>
      </p:pic>
      <p:sp>
        <p:nvSpPr>
          <p:cNvPr id="7" name="TextBox 6">
            <a:extLst>
              <a:ext uri="{FF2B5EF4-FFF2-40B4-BE49-F238E27FC236}">
                <a16:creationId xmlns:a16="http://schemas.microsoft.com/office/drawing/2014/main" id="{DD947BE9-A3F7-0D8C-680D-A2C4B2CC97C4}"/>
              </a:ext>
            </a:extLst>
          </p:cNvPr>
          <p:cNvSpPr txBox="1"/>
          <p:nvPr/>
        </p:nvSpPr>
        <p:spPr>
          <a:xfrm>
            <a:off x="1110168" y="1029420"/>
            <a:ext cx="8639471" cy="2215991"/>
          </a:xfrm>
          <a:prstGeom prst="rect">
            <a:avLst/>
          </a:prstGeom>
          <a:noFill/>
        </p:spPr>
        <p:txBody>
          <a:bodyPr wrap="square" rtlCol="0">
            <a:spAutoFit/>
          </a:bodyPr>
          <a:lstStyle/>
          <a:p>
            <a:r>
              <a:rPr lang="en-US" dirty="0"/>
              <a:t>Organized data frame created in </a:t>
            </a:r>
            <a:r>
              <a:rPr lang="en-US" dirty="0" err="1"/>
              <a:t>jupyter</a:t>
            </a:r>
            <a:r>
              <a:rPr lang="en-US" dirty="0"/>
              <a:t> notebook:</a:t>
            </a:r>
          </a:p>
          <a:p>
            <a:endParaRPr lang="en-US" dirty="0"/>
          </a:p>
          <a:p>
            <a:r>
              <a:rPr lang="en-US" sz="1400" dirty="0">
                <a:effectLst/>
                <a:latin typeface="Times New Roman" panose="02020603050405020304" pitchFamily="18" charset="0"/>
              </a:rPr>
              <a:t>1. </a:t>
            </a:r>
            <a:r>
              <a:rPr lang="en-US" sz="1400" b="1" dirty="0">
                <a:effectLst/>
                <a:latin typeface=".SF NS"/>
              </a:rPr>
              <a:t>Adoption Rate by Pet Type</a:t>
            </a:r>
            <a:r>
              <a:rPr lang="en-US" sz="1400" dirty="0">
                <a:effectLst/>
                <a:latin typeface=".SF NS"/>
              </a:rPr>
              <a:t>: Understand which types of pets are more likely to be adopted.</a:t>
            </a:r>
          </a:p>
          <a:p>
            <a:r>
              <a:rPr lang="en-US" sz="1400" dirty="0">
                <a:effectLst/>
                <a:latin typeface="Times New Roman" panose="02020603050405020304" pitchFamily="18" charset="0"/>
              </a:rPr>
              <a:t>2. </a:t>
            </a:r>
            <a:r>
              <a:rPr lang="en-US" sz="1400" b="1" dirty="0">
                <a:effectLst/>
                <a:latin typeface=".SF NS"/>
              </a:rPr>
              <a:t>Impact of Age and Weight</a:t>
            </a:r>
            <a:r>
              <a:rPr lang="en-US" sz="1400" dirty="0">
                <a:effectLst/>
                <a:latin typeface=".SF NS"/>
              </a:rPr>
              <a:t>: Analyze how age and weight impact adoption likelihood.</a:t>
            </a:r>
          </a:p>
          <a:p>
            <a:r>
              <a:rPr lang="en-US" sz="1400" dirty="0">
                <a:effectLst/>
                <a:latin typeface="Times New Roman" panose="02020603050405020304" pitchFamily="18" charset="0"/>
              </a:rPr>
              <a:t>3. </a:t>
            </a:r>
            <a:r>
              <a:rPr lang="en-US" sz="1400" b="1" dirty="0">
                <a:effectLst/>
                <a:latin typeface=".SF NS"/>
              </a:rPr>
              <a:t>Vaccination and Health</a:t>
            </a:r>
            <a:r>
              <a:rPr lang="en-US" sz="1400" dirty="0">
                <a:effectLst/>
                <a:latin typeface=".SF NS"/>
              </a:rPr>
              <a:t>: Investigate the role of vaccination and health condition on adoption likelihood.</a:t>
            </a:r>
          </a:p>
          <a:p>
            <a:r>
              <a:rPr lang="en-US" sz="1400" dirty="0">
                <a:effectLst/>
                <a:latin typeface="Times New Roman" panose="02020603050405020304" pitchFamily="18" charset="0"/>
              </a:rPr>
              <a:t>4. </a:t>
            </a:r>
            <a:r>
              <a:rPr lang="en-US" sz="1400" b="1" dirty="0">
                <a:effectLst/>
                <a:latin typeface=".SF NS"/>
              </a:rPr>
              <a:t>Shelter Time and Adoption Fee</a:t>
            </a:r>
            <a:r>
              <a:rPr lang="en-US" sz="1400" dirty="0">
                <a:effectLst/>
                <a:latin typeface=".SF NS"/>
              </a:rPr>
              <a:t>: Examine the correlation between time in the shelter, adoption fee, and adoption likelihood.</a:t>
            </a:r>
          </a:p>
          <a:p>
            <a:r>
              <a:rPr lang="en-US" sz="1400" dirty="0">
                <a:effectLst/>
                <a:latin typeface="Times New Roman" panose="02020603050405020304" pitchFamily="18" charset="0"/>
              </a:rPr>
              <a:t>5. </a:t>
            </a:r>
            <a:r>
              <a:rPr lang="en-US" sz="1400" b="1" dirty="0">
                <a:effectLst/>
                <a:latin typeface=".SF NS"/>
              </a:rPr>
              <a:t>Size and Adoption</a:t>
            </a:r>
            <a:r>
              <a:rPr lang="en-US" sz="1400" dirty="0">
                <a:effectLst/>
                <a:latin typeface=".SF NS"/>
              </a:rPr>
              <a:t>: Determine if the size of the pet affects adoption rates.</a:t>
            </a:r>
          </a:p>
          <a:p>
            <a:endParaRPr lang="en-US" dirty="0"/>
          </a:p>
        </p:txBody>
      </p:sp>
    </p:spTree>
    <p:extLst>
      <p:ext uri="{BB962C8B-B14F-4D97-AF65-F5344CB8AC3E}">
        <p14:creationId xmlns:p14="http://schemas.microsoft.com/office/powerpoint/2010/main" val="256954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54" name="Picture 53">
            <a:extLst>
              <a:ext uri="{FF2B5EF4-FFF2-40B4-BE49-F238E27FC236}">
                <a16:creationId xmlns:a16="http://schemas.microsoft.com/office/drawing/2014/main" id="{28EFE003-9D09-41C6-96F7-08F412E93E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6" name="Picture 55">
            <a:extLst>
              <a:ext uri="{FF2B5EF4-FFF2-40B4-BE49-F238E27FC236}">
                <a16:creationId xmlns:a16="http://schemas.microsoft.com/office/drawing/2014/main" id="{6C1CA64A-BFC0-4049-8FD1-6EB8DD837F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8" name="Rectangle 57">
            <a:extLst>
              <a:ext uri="{FF2B5EF4-FFF2-40B4-BE49-F238E27FC236}">
                <a16:creationId xmlns:a16="http://schemas.microsoft.com/office/drawing/2014/main" id="{8813CE82-4287-411D-B8F5-A58090D4B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C5805B62-836B-4F13-A8A3-9A7A777F1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2" name="Rectangle 61">
            <a:extLst>
              <a:ext uri="{FF2B5EF4-FFF2-40B4-BE49-F238E27FC236}">
                <a16:creationId xmlns:a16="http://schemas.microsoft.com/office/drawing/2014/main" id="{E350C9C4-B7EA-40F9-8843-F4A4DE825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4" name="Rectangle 63">
            <a:extLst>
              <a:ext uri="{FF2B5EF4-FFF2-40B4-BE49-F238E27FC236}">
                <a16:creationId xmlns:a16="http://schemas.microsoft.com/office/drawing/2014/main" id="{E88478B5-006E-4BCA-A7DA-DF072F7108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TextBox 65">
            <a:extLst>
              <a:ext uri="{FF2B5EF4-FFF2-40B4-BE49-F238E27FC236}">
                <a16:creationId xmlns:a16="http://schemas.microsoft.com/office/drawing/2014/main" id="{0DB4D67F-8650-405B-AB50-BDCC56407AD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68" name="Rectangle 67">
            <a:extLst>
              <a:ext uri="{FF2B5EF4-FFF2-40B4-BE49-F238E27FC236}">
                <a16:creationId xmlns:a16="http://schemas.microsoft.com/office/drawing/2014/main" id="{6741F26B-5662-46E9-BA34-E1EA6888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A00C699C-2FCE-4888-85C0-92F561F076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71">
            <a:extLst>
              <a:ext uri="{FF2B5EF4-FFF2-40B4-BE49-F238E27FC236}">
                <a16:creationId xmlns:a16="http://schemas.microsoft.com/office/drawing/2014/main" id="{0D9D21A2-C6DC-4420-A998-394B54B92C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4" name="Rectangle 73">
            <a:extLst>
              <a:ext uri="{FF2B5EF4-FFF2-40B4-BE49-F238E27FC236}">
                <a16:creationId xmlns:a16="http://schemas.microsoft.com/office/drawing/2014/main" id="{FBF6AC96-8EDA-41FE-8CF3-AC33BBE1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884DE0-EB44-4D23-840A-27068C5C8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FD5C2E9-C672-4AB6-A854-94852F9AF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761" y="0"/>
            <a:ext cx="57410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042896B0-30E7-4BC5-AA47-7B9BD17E07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8123" y="0"/>
            <a:ext cx="463972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7540A-739D-D59A-B3C8-83734B2EBD51}"/>
              </a:ext>
            </a:extLst>
          </p:cNvPr>
          <p:cNvSpPr>
            <a:spLocks noGrp="1"/>
          </p:cNvSpPr>
          <p:nvPr>
            <p:ph type="title"/>
          </p:nvPr>
        </p:nvSpPr>
        <p:spPr>
          <a:xfrm>
            <a:off x="6745813" y="477078"/>
            <a:ext cx="4639721" cy="6378204"/>
          </a:xfrm>
        </p:spPr>
        <p:txBody>
          <a:bodyPr vert="horz" lIns="91440" tIns="45720" rIns="91440" bIns="45720" rtlCol="0" anchor="t">
            <a:normAutofit/>
          </a:bodyPr>
          <a:lstStyle/>
          <a:p>
            <a:pPr algn="l"/>
            <a:r>
              <a:rPr lang="en-US" sz="1600" b="1" dirty="0">
                <a:effectLst/>
                <a:latin typeface=".SF NS"/>
              </a:rPr>
              <a:t>Insights</a:t>
            </a: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1. </a:t>
            </a:r>
            <a:r>
              <a:rPr lang="en-US" sz="1600" b="1" dirty="0">
                <a:effectLst/>
                <a:latin typeface=".SF NS"/>
              </a:rPr>
              <a:t>Health Condition</a:t>
            </a:r>
            <a:r>
              <a:rPr lang="en-US" sz="1600" dirty="0">
                <a:effectLst/>
                <a:latin typeface=".SF NS"/>
              </a:rPr>
              <a:t>: Most pets are healthy (condition-</a:t>
            </a:r>
            <a:r>
              <a:rPr lang="en-US" sz="1600" dirty="0">
                <a:effectLst/>
                <a:latin typeface=".AppleSystemUIFontMonospaced"/>
              </a:rPr>
              <a:t>0</a:t>
            </a:r>
            <a:r>
              <a:rPr lang="en-US" sz="1600" dirty="0">
                <a:effectLst/>
                <a:latin typeface=".SF NS"/>
              </a:rPr>
              <a:t>), which might positively influence adoption likelihood as adopters often prefer healthier pets.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r>
              <a:rPr lang="en-US" sz="1600" dirty="0">
                <a:effectLst/>
                <a:latin typeface="Times New Roman" panose="02020603050405020304" pitchFamily="18" charset="0"/>
              </a:rPr>
              <a:t>2. </a:t>
            </a:r>
            <a:r>
              <a:rPr lang="en-US" sz="1600" b="1" dirty="0">
                <a:effectLst/>
                <a:latin typeface=".SF NS"/>
              </a:rPr>
              <a:t>Previous Owner</a:t>
            </a:r>
            <a:r>
              <a:rPr lang="en-US" sz="1600" dirty="0">
                <a:effectLst/>
                <a:latin typeface=".SF NS"/>
              </a:rPr>
              <a:t>: The majority of pets do not have a previous owner, suggesting they might be strays or rescues. This could impact their socialization and adoption readiness.</a:t>
            </a: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effectLst/>
                <a:latin typeface=".SF NS"/>
              </a:rPr>
            </a:br>
            <a:br>
              <a:rPr lang="en-US" sz="1600" dirty="0">
                <a:latin typeface="Times New Roman" panose="02020603050405020304" pitchFamily="18" charset="0"/>
              </a:rPr>
            </a:br>
            <a:r>
              <a:rPr lang="en-US" sz="1600" dirty="0">
                <a:latin typeface="Times New Roman" panose="02020603050405020304" pitchFamily="18" charset="0"/>
              </a:rPr>
              <a:t>3</a:t>
            </a:r>
            <a:r>
              <a:rPr lang="en-US" sz="1600" dirty="0">
                <a:effectLst/>
                <a:latin typeface="Times New Roman" panose="02020603050405020304" pitchFamily="18" charset="0"/>
              </a:rPr>
              <a:t>. </a:t>
            </a:r>
            <a:r>
              <a:rPr lang="en-US" sz="1600" b="1" dirty="0">
                <a:effectLst/>
                <a:latin typeface=".SF NS"/>
              </a:rPr>
              <a:t>Vaccination Status</a:t>
            </a:r>
            <a:r>
              <a:rPr lang="en-US" sz="1600" dirty="0">
                <a:effectLst/>
                <a:latin typeface=".SF NS"/>
              </a:rPr>
              <a:t>: The high rate of vaccinated pets is a positive indicator for adopters, as it suggests that the pets are more likely to be healthy and ready for adoption.</a:t>
            </a:r>
            <a:br>
              <a:rPr lang="en-US" sz="1600" dirty="0">
                <a:effectLst/>
                <a:latin typeface=".SF NS"/>
              </a:rPr>
            </a:br>
            <a:br>
              <a:rPr lang="en-US" sz="1600" dirty="0">
                <a:effectLst/>
                <a:latin typeface=".SF NS"/>
              </a:rPr>
            </a:br>
            <a:endParaRPr lang="en-US" sz="4200" dirty="0"/>
          </a:p>
        </p:txBody>
      </p:sp>
      <p:sp>
        <p:nvSpPr>
          <p:cNvPr id="82" name="Rectangle 81">
            <a:extLst>
              <a:ext uri="{FF2B5EF4-FFF2-40B4-BE49-F238E27FC236}">
                <a16:creationId xmlns:a16="http://schemas.microsoft.com/office/drawing/2014/main" id="{2E0E8C1E-3A1B-4EB7-9A68-0C9B1A69C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223" y="233853"/>
            <a:ext cx="5271494" cy="3783915"/>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blue rectangular bars&#10;&#10;Description automatically generated with medium confidence">
            <a:extLst>
              <a:ext uri="{FF2B5EF4-FFF2-40B4-BE49-F238E27FC236}">
                <a16:creationId xmlns:a16="http://schemas.microsoft.com/office/drawing/2014/main" id="{26F6F1DF-16FF-3ED5-3E90-D891BEF010F4}"/>
              </a:ext>
            </a:extLst>
          </p:cNvPr>
          <p:cNvPicPr>
            <a:picLocks noChangeAspect="1"/>
          </p:cNvPicPr>
          <p:nvPr/>
        </p:nvPicPr>
        <p:blipFill rotWithShape="1">
          <a:blip r:embed="rId5"/>
          <a:srcRect l="9149" r="29161" b="-1"/>
          <a:stretch/>
        </p:blipFill>
        <p:spPr>
          <a:xfrm>
            <a:off x="1649360" y="4267831"/>
            <a:ext cx="1744262" cy="2261992"/>
          </a:xfrm>
          <a:prstGeom prst="rect">
            <a:avLst/>
          </a:prstGeom>
          <a:ln w="12700">
            <a:noFill/>
          </a:ln>
        </p:spPr>
      </p:pic>
      <p:sp>
        <p:nvSpPr>
          <p:cNvPr id="84" name="Rectangle 83">
            <a:extLst>
              <a:ext uri="{FF2B5EF4-FFF2-40B4-BE49-F238E27FC236}">
                <a16:creationId xmlns:a16="http://schemas.microsoft.com/office/drawing/2014/main" id="{790F9806-D2D0-4BB6-AE46-C2D5A7704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3032" y="4185805"/>
            <a:ext cx="2550660"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aph with blue rectangles&#10;&#10;Description automatically generated">
            <a:extLst>
              <a:ext uri="{FF2B5EF4-FFF2-40B4-BE49-F238E27FC236}">
                <a16:creationId xmlns:a16="http://schemas.microsoft.com/office/drawing/2014/main" id="{7B6F69AC-F8AF-40A2-B533-B3A250E30C70}"/>
              </a:ext>
            </a:extLst>
          </p:cNvPr>
          <p:cNvPicPr>
            <a:picLocks noGrp="1" noChangeAspect="1"/>
          </p:cNvPicPr>
          <p:nvPr>
            <p:ph idx="1"/>
          </p:nvPr>
        </p:nvPicPr>
        <p:blipFill>
          <a:blip r:embed="rId6"/>
          <a:stretch>
            <a:fillRect/>
          </a:stretch>
        </p:blipFill>
        <p:spPr>
          <a:xfrm>
            <a:off x="4039154" y="4440586"/>
            <a:ext cx="2395604" cy="1916482"/>
          </a:xfrm>
          <a:prstGeom prst="rect">
            <a:avLst/>
          </a:prstGeom>
          <a:ln w="12700">
            <a:noFill/>
          </a:ln>
        </p:spPr>
      </p:pic>
      <p:sp>
        <p:nvSpPr>
          <p:cNvPr id="86" name="Rectangle 85">
            <a:extLst>
              <a:ext uri="{FF2B5EF4-FFF2-40B4-BE49-F238E27FC236}">
                <a16:creationId xmlns:a16="http://schemas.microsoft.com/office/drawing/2014/main" id="{C98B89B6-5A6A-4A6F-B2F3-85BF7B755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62004" y="4185805"/>
            <a:ext cx="2550712" cy="2419414"/>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C476FAFB-9B3A-4A88-9A75-15BDFF7C0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Badge 1 with solid fill">
            <a:extLst>
              <a:ext uri="{FF2B5EF4-FFF2-40B4-BE49-F238E27FC236}">
                <a16:creationId xmlns:a16="http://schemas.microsoft.com/office/drawing/2014/main" id="{00C85AD1-4E4C-56A5-24CE-659F8E951B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4293" y="4290031"/>
            <a:ext cx="343533" cy="282790"/>
          </a:xfrm>
          <a:prstGeom prst="rect">
            <a:avLst/>
          </a:prstGeom>
        </p:spPr>
      </p:pic>
      <p:pic>
        <p:nvPicPr>
          <p:cNvPr id="17" name="Graphic 16" descr="Badge with solid fill">
            <a:extLst>
              <a:ext uri="{FF2B5EF4-FFF2-40B4-BE49-F238E27FC236}">
                <a16:creationId xmlns:a16="http://schemas.microsoft.com/office/drawing/2014/main" id="{624772F9-971A-4FC7-67F9-929DE46F54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2292" y="4267831"/>
            <a:ext cx="304990" cy="304990"/>
          </a:xfrm>
          <a:prstGeom prst="rect">
            <a:avLst/>
          </a:prstGeom>
        </p:spPr>
      </p:pic>
      <p:pic>
        <p:nvPicPr>
          <p:cNvPr id="25" name="Picture 24" descr="A graph of vaccinated&#10;&#10;Description automatically generated">
            <a:extLst>
              <a:ext uri="{FF2B5EF4-FFF2-40B4-BE49-F238E27FC236}">
                <a16:creationId xmlns:a16="http://schemas.microsoft.com/office/drawing/2014/main" id="{54FF9AE7-EDEA-EA04-EFE1-F7AC8004508D}"/>
              </a:ext>
            </a:extLst>
          </p:cNvPr>
          <p:cNvPicPr>
            <a:picLocks noChangeAspect="1"/>
          </p:cNvPicPr>
          <p:nvPr/>
        </p:nvPicPr>
        <p:blipFill>
          <a:blip r:embed="rId11"/>
          <a:stretch>
            <a:fillRect/>
          </a:stretch>
        </p:blipFill>
        <p:spPr>
          <a:xfrm>
            <a:off x="1395570" y="248408"/>
            <a:ext cx="5150466" cy="3754803"/>
          </a:xfrm>
          <a:prstGeom prst="rect">
            <a:avLst/>
          </a:prstGeom>
        </p:spPr>
      </p:pic>
      <p:pic>
        <p:nvPicPr>
          <p:cNvPr id="27" name="Graphic 26" descr="Badge 3 with solid fill">
            <a:extLst>
              <a:ext uri="{FF2B5EF4-FFF2-40B4-BE49-F238E27FC236}">
                <a16:creationId xmlns:a16="http://schemas.microsoft.com/office/drawing/2014/main" id="{E6842AEA-D67D-5DFC-8C9C-B7E42B99FE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93437" y="390033"/>
            <a:ext cx="355849" cy="355849"/>
          </a:xfrm>
          <a:prstGeom prst="rect">
            <a:avLst/>
          </a:prstGeom>
        </p:spPr>
      </p:pic>
    </p:spTree>
    <p:extLst>
      <p:ext uri="{BB962C8B-B14F-4D97-AF65-F5344CB8AC3E}">
        <p14:creationId xmlns:p14="http://schemas.microsoft.com/office/powerpoint/2010/main" val="3898781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796AFA90-1DF2-427D-B002-A09D93A15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805602A8-6E8C-46E5-8FDD-2BC227550EB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4" name="Picture 53">
            <a:extLst>
              <a:ext uri="{FF2B5EF4-FFF2-40B4-BE49-F238E27FC236}">
                <a16:creationId xmlns:a16="http://schemas.microsoft.com/office/drawing/2014/main" id="{BB2E129B-3512-41A6-94F1-4B4FEA8178C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5" name="Rectangle 54">
            <a:extLst>
              <a:ext uri="{FF2B5EF4-FFF2-40B4-BE49-F238E27FC236}">
                <a16:creationId xmlns:a16="http://schemas.microsoft.com/office/drawing/2014/main" id="{891C00A1-D917-4D03-B713-9881557CE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BA3F0C2-72FC-4945-8B22-3BE47B397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410D66C-3847-4B32-B505-01B23358B6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C7E7B-9EE6-3365-58AB-1E1BCDD26A0C}"/>
              </a:ext>
            </a:extLst>
          </p:cNvPr>
          <p:cNvSpPr>
            <a:spLocks noGrp="1"/>
          </p:cNvSpPr>
          <p:nvPr>
            <p:ph type="title"/>
          </p:nvPr>
        </p:nvSpPr>
        <p:spPr>
          <a:xfrm>
            <a:off x="1964445" y="808056"/>
            <a:ext cx="2668106" cy="1077229"/>
          </a:xfrm>
        </p:spPr>
        <p:txBody>
          <a:bodyPr>
            <a:normAutofit/>
          </a:bodyPr>
          <a:lstStyle/>
          <a:p>
            <a:pPr algn="l"/>
            <a:endParaRPr lang="en-US" sz="2800"/>
          </a:p>
        </p:txBody>
      </p:sp>
      <p:sp>
        <p:nvSpPr>
          <p:cNvPr id="58" name="Content Placeholder 31">
            <a:extLst>
              <a:ext uri="{FF2B5EF4-FFF2-40B4-BE49-F238E27FC236}">
                <a16:creationId xmlns:a16="http://schemas.microsoft.com/office/drawing/2014/main" id="{41BAEF74-DD6E-D338-1B33-39B5E5141CAA}"/>
              </a:ext>
            </a:extLst>
          </p:cNvPr>
          <p:cNvSpPr>
            <a:spLocks noGrp="1"/>
          </p:cNvSpPr>
          <p:nvPr>
            <p:ph idx="1"/>
          </p:nvPr>
        </p:nvSpPr>
        <p:spPr>
          <a:xfrm>
            <a:off x="1964444" y="2862470"/>
            <a:ext cx="3223606" cy="3869634"/>
          </a:xfrm>
        </p:spPr>
        <p:txBody>
          <a:bodyPr>
            <a:normAutofit fontScale="25000" lnSpcReduction="20000"/>
          </a:bodyPr>
          <a:lstStyle/>
          <a:p>
            <a:endParaRPr lang="en-US" sz="3800" dirty="0">
              <a:effectLst/>
              <a:latin typeface="Times New Roman" panose="02020603050405020304" pitchFamily="18" charset="0"/>
            </a:endParaRPr>
          </a:p>
          <a:p>
            <a:pPr marL="0" indent="0">
              <a:buNone/>
            </a:pPr>
            <a:endParaRPr lang="en-US" sz="4400" dirty="0">
              <a:effectLst/>
              <a:latin typeface=".SF NS"/>
            </a:endParaRPr>
          </a:p>
          <a:p>
            <a:r>
              <a:rPr lang="en-US" sz="6400" dirty="0">
                <a:latin typeface="Times New Roman" panose="02020603050405020304" pitchFamily="18" charset="0"/>
              </a:rPr>
              <a:t>1</a:t>
            </a:r>
            <a:r>
              <a:rPr lang="en-US" sz="6400" dirty="0">
                <a:effectLst/>
                <a:latin typeface="Times New Roman" panose="02020603050405020304" pitchFamily="18" charset="0"/>
              </a:rPr>
              <a:t>. </a:t>
            </a:r>
            <a:r>
              <a:rPr lang="en-US" sz="6400" b="1" dirty="0">
                <a:effectLst/>
                <a:latin typeface="Times New Roman" panose="02020603050405020304" pitchFamily="18" charset="0"/>
              </a:rPr>
              <a:t>Size Distribution</a:t>
            </a:r>
            <a:r>
              <a:rPr lang="en-US" sz="6400" dirty="0">
                <a:effectLst/>
                <a:latin typeface="Times New Roman" panose="02020603050405020304" pitchFamily="18" charset="0"/>
              </a:rPr>
              <a:t>: </a:t>
            </a:r>
            <a:r>
              <a:rPr lang="en-US" sz="6400" dirty="0">
                <a:effectLst/>
                <a:latin typeface=".SF NS"/>
              </a:rPr>
              <a:t>provide useful information for analyzing how the size of a pet might influence its likelihood of being adopted. Further analysis could involve looking at how size interacts with other factors, such as pet type, breed, and health condition, to affect adoption outcomes.</a:t>
            </a:r>
          </a:p>
          <a:p>
            <a:pPr marL="0" indent="0">
              <a:buNone/>
            </a:pPr>
            <a:endParaRPr lang="en-US" sz="4300" dirty="0">
              <a:effectLst/>
              <a:latin typeface="Times New Roman" panose="02020603050405020304" pitchFamily="18" charset="0"/>
            </a:endParaRPr>
          </a:p>
          <a:p>
            <a:r>
              <a:rPr lang="en-US" sz="6400" dirty="0">
                <a:effectLst/>
                <a:latin typeface="Times New Roman" panose="02020603050405020304" pitchFamily="18" charset="0"/>
              </a:rPr>
              <a:t>2. </a:t>
            </a:r>
            <a:r>
              <a:rPr lang="en-US" sz="6400" b="1" dirty="0">
                <a:effectLst/>
                <a:latin typeface=".SF NS"/>
              </a:rPr>
              <a:t>Breed Distribution</a:t>
            </a:r>
            <a:r>
              <a:rPr lang="en-US" sz="6400" dirty="0">
                <a:effectLst/>
                <a:latin typeface=".SF NS"/>
              </a:rPr>
              <a:t>: The high counts for Rabbits and Parakeets could indicate a higher presence of these breeds in shelters, possibly due to their popularity or specific breeding patterns.</a:t>
            </a:r>
          </a:p>
          <a:p>
            <a:endParaRPr lang="en-US" sz="5600" dirty="0">
              <a:effectLst/>
              <a:latin typeface="Times New Roman" panose="02020603050405020304" pitchFamily="18" charset="0"/>
            </a:endParaRPr>
          </a:p>
          <a:p>
            <a:endParaRPr lang="en-US" sz="3800" dirty="0">
              <a:effectLst/>
              <a:latin typeface="Times New Roman" panose="02020603050405020304" pitchFamily="18" charset="0"/>
            </a:endParaRPr>
          </a:p>
          <a:p>
            <a:endParaRPr lang="en-US" sz="3800" dirty="0">
              <a:latin typeface=".SF NS"/>
            </a:endParaRPr>
          </a:p>
          <a:p>
            <a:pPr marL="0" indent="0">
              <a:buNone/>
            </a:pPr>
            <a:endParaRPr lang="en-US" sz="3800" dirty="0">
              <a:effectLst/>
              <a:latin typeface=".SF NS"/>
            </a:endParaRPr>
          </a:p>
          <a:p>
            <a:endParaRPr lang="en-US" sz="1600" dirty="0"/>
          </a:p>
        </p:txBody>
      </p:sp>
      <p:sp>
        <p:nvSpPr>
          <p:cNvPr id="59" name="Rectangle 58">
            <a:extLst>
              <a:ext uri="{FF2B5EF4-FFF2-40B4-BE49-F238E27FC236}">
                <a16:creationId xmlns:a16="http://schemas.microsoft.com/office/drawing/2014/main" id="{C43DB4DB-4F6A-4E8D-B9A3-74E5A8453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4647" y="0"/>
            <a:ext cx="594354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a bar chart&#10;&#10;Description automatically generated with medium confidence">
            <a:extLst>
              <a:ext uri="{FF2B5EF4-FFF2-40B4-BE49-F238E27FC236}">
                <a16:creationId xmlns:a16="http://schemas.microsoft.com/office/drawing/2014/main" id="{8F46FD26-C76F-02A1-5F24-69D9F95ABFED}"/>
              </a:ext>
            </a:extLst>
          </p:cNvPr>
          <p:cNvPicPr>
            <a:picLocks noChangeAspect="1"/>
          </p:cNvPicPr>
          <p:nvPr/>
        </p:nvPicPr>
        <p:blipFill>
          <a:blip r:embed="rId5"/>
          <a:stretch>
            <a:fillRect/>
          </a:stretch>
        </p:blipFill>
        <p:spPr>
          <a:xfrm>
            <a:off x="6565796" y="316486"/>
            <a:ext cx="3689561" cy="2951648"/>
          </a:xfrm>
          <a:prstGeom prst="rect">
            <a:avLst/>
          </a:prstGeom>
          <a:ln w="12700">
            <a:noFill/>
          </a:ln>
        </p:spPr>
      </p:pic>
      <p:sp>
        <p:nvSpPr>
          <p:cNvPr id="49" name="Rectangle 48">
            <a:extLst>
              <a:ext uri="{FF2B5EF4-FFF2-40B4-BE49-F238E27FC236}">
                <a16:creationId xmlns:a16="http://schemas.microsoft.com/office/drawing/2014/main" id="{431FCBDC-FCD6-46FA-989A-9B7496896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232459"/>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number of different species&#10;&#10;Description automatically generated with medium confidence">
            <a:extLst>
              <a:ext uri="{FF2B5EF4-FFF2-40B4-BE49-F238E27FC236}">
                <a16:creationId xmlns:a16="http://schemas.microsoft.com/office/drawing/2014/main" id="{A03A1BC8-CAF0-7405-20E5-2FAFB7B451B1}"/>
              </a:ext>
            </a:extLst>
          </p:cNvPr>
          <p:cNvPicPr>
            <a:picLocks noChangeAspect="1"/>
          </p:cNvPicPr>
          <p:nvPr/>
        </p:nvPicPr>
        <p:blipFill>
          <a:blip r:embed="rId6"/>
          <a:stretch>
            <a:fillRect/>
          </a:stretch>
        </p:blipFill>
        <p:spPr>
          <a:xfrm>
            <a:off x="6569798" y="3584580"/>
            <a:ext cx="3681556" cy="2945244"/>
          </a:xfrm>
          <a:prstGeom prst="rect">
            <a:avLst/>
          </a:prstGeom>
          <a:ln w="12700">
            <a:noFill/>
          </a:ln>
        </p:spPr>
      </p:pic>
      <p:sp>
        <p:nvSpPr>
          <p:cNvPr id="51" name="Rectangle 50">
            <a:extLst>
              <a:ext uri="{FF2B5EF4-FFF2-40B4-BE49-F238E27FC236}">
                <a16:creationId xmlns:a16="http://schemas.microsoft.com/office/drawing/2014/main" id="{C66EB2AB-6794-4C3C-A92D-4876AB0BEF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2490" y="3500835"/>
            <a:ext cx="5446447" cy="3114340"/>
          </a:xfrm>
          <a:prstGeom prst="rect">
            <a:avLst/>
          </a:prstGeom>
          <a:noFill/>
          <a:ln w="9525">
            <a:solidFill>
              <a:schemeClr val="accent6">
                <a:lumMod val="60000"/>
                <a:lumOff val="4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4BD4E6-C736-4064-AF1F-3C5B402E1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5326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B1395C1E-2648-4FFC-AC7C-2C17083518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35" name="Picture 34">
            <a:extLst>
              <a:ext uri="{FF2B5EF4-FFF2-40B4-BE49-F238E27FC236}">
                <a16:creationId xmlns:a16="http://schemas.microsoft.com/office/drawing/2014/main" id="{1C7379FE-10D6-4FEA-BEA3-5E2034A44C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7" name="Rectangle 36">
            <a:extLst>
              <a:ext uri="{FF2B5EF4-FFF2-40B4-BE49-F238E27FC236}">
                <a16:creationId xmlns:a16="http://schemas.microsoft.com/office/drawing/2014/main" id="{90FB7BFA-EBDD-467C-B253-EFA700504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23A9D773-2FA9-4E93-A01A-AEECF93EB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694E884E-CFA2-4B31-8157-DA73B88463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3655E855-74FA-4AD3-B859-2488383A9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5" name="TextBox 44">
            <a:extLst>
              <a:ext uri="{FF2B5EF4-FFF2-40B4-BE49-F238E27FC236}">
                <a16:creationId xmlns:a16="http://schemas.microsoft.com/office/drawing/2014/main" id="{2E91CD00-2EAB-4689-A44A-C4687605E1D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47" name="Rectangle 46">
            <a:extLst>
              <a:ext uri="{FF2B5EF4-FFF2-40B4-BE49-F238E27FC236}">
                <a16:creationId xmlns:a16="http://schemas.microsoft.com/office/drawing/2014/main" id="{780A32A6-DA7D-4F2C-98FB-090B13067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482709BF-3BCA-4FF7-A988-B7DF8A32AE7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1" name="Picture 50">
            <a:extLst>
              <a:ext uri="{FF2B5EF4-FFF2-40B4-BE49-F238E27FC236}">
                <a16:creationId xmlns:a16="http://schemas.microsoft.com/office/drawing/2014/main" id="{9FEB1ACB-6F60-4E06-AA2C-11F345C750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53" name="Rectangle 52">
            <a:extLst>
              <a:ext uri="{FF2B5EF4-FFF2-40B4-BE49-F238E27FC236}">
                <a16:creationId xmlns:a16="http://schemas.microsoft.com/office/drawing/2014/main" id="{E4003C76-212B-44F4-99E4-066DBDE6C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9789602-BA32-46D5-8D6C-E97FB2D5FE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7869" y="0"/>
            <a:ext cx="594997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with blue bars&#10;&#10;Description automatically generated with medium confidence">
            <a:extLst>
              <a:ext uri="{FF2B5EF4-FFF2-40B4-BE49-F238E27FC236}">
                <a16:creationId xmlns:a16="http://schemas.microsoft.com/office/drawing/2014/main" id="{78A3BF6C-3AAE-DBDF-CC9E-270BB08140FB}"/>
              </a:ext>
            </a:extLst>
          </p:cNvPr>
          <p:cNvPicPr>
            <a:picLocks noGrp="1" noChangeAspect="1"/>
          </p:cNvPicPr>
          <p:nvPr>
            <p:ph idx="1"/>
          </p:nvPr>
        </p:nvPicPr>
        <p:blipFill rotWithShape="1">
          <a:blip r:embed="rId5"/>
          <a:srcRect t="3336" r="-2" b="-2"/>
          <a:stretch/>
        </p:blipFill>
        <p:spPr>
          <a:xfrm>
            <a:off x="1007761" y="3432139"/>
            <a:ext cx="4430108" cy="3425861"/>
          </a:xfrm>
          <a:prstGeom prst="rect">
            <a:avLst/>
          </a:prstGeom>
          <a:ln w="12700">
            <a:solidFill>
              <a:schemeClr val="tx1"/>
            </a:solidFill>
          </a:ln>
        </p:spPr>
      </p:pic>
      <p:sp>
        <p:nvSpPr>
          <p:cNvPr id="57" name="Rectangle 56">
            <a:extLst>
              <a:ext uri="{FF2B5EF4-FFF2-40B4-BE49-F238E27FC236}">
                <a16:creationId xmlns:a16="http://schemas.microsoft.com/office/drawing/2014/main" id="{F1D2D50D-23B0-4923-B7F9-451C903E6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824B3-679C-C5BB-CEFC-BFBBEB187F92}"/>
              </a:ext>
            </a:extLst>
          </p:cNvPr>
          <p:cNvSpPr>
            <a:spLocks noGrp="1"/>
          </p:cNvSpPr>
          <p:nvPr>
            <p:ph type="title"/>
          </p:nvPr>
        </p:nvSpPr>
        <p:spPr>
          <a:xfrm>
            <a:off x="6402043" y="1007166"/>
            <a:ext cx="4169925" cy="4690392"/>
          </a:xfrm>
        </p:spPr>
        <p:txBody>
          <a:bodyPr vert="horz" lIns="91440" tIns="45720" rIns="91440" bIns="45720" rtlCol="0" anchor="t">
            <a:normAutofit/>
          </a:bodyPr>
          <a:lstStyle/>
          <a:p>
            <a:pPr algn="l"/>
            <a:r>
              <a:rPr lang="en-US" sz="1600" dirty="0">
                <a:effectLst/>
                <a:latin typeface="Times New Roman" panose="02020603050405020304" pitchFamily="18" charset="0"/>
              </a:rPr>
              <a:t>3. </a:t>
            </a:r>
            <a:r>
              <a:rPr lang="en-US" sz="1600" b="1" dirty="0">
                <a:effectLst/>
                <a:latin typeface=".SF NS"/>
              </a:rPr>
              <a:t>Pet Type Distribution</a:t>
            </a:r>
            <a:r>
              <a:rPr lang="en-US" sz="1600" dirty="0">
                <a:effectLst/>
                <a:latin typeface=".SF NS"/>
              </a:rPr>
              <a:t>: The even distribution of pet types allows for a comparative analysis of adoption rates across different types of pets.</a:t>
            </a:r>
            <a:br>
              <a:rPr lang="en-US" sz="24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solidFill>
                  <a:srgbClr val="0E0E0E"/>
                </a:solidFill>
                <a:effectLst/>
                <a:latin typeface=".SF NS"/>
              </a:rPr>
            </a:br>
            <a:br>
              <a:rPr lang="en-US" sz="1600" dirty="0">
                <a:effectLst/>
                <a:latin typeface=".SF NS"/>
              </a:rPr>
            </a:br>
            <a:r>
              <a:rPr lang="en-US" sz="1600" dirty="0">
                <a:latin typeface="Times New Roman" panose="02020603050405020304" pitchFamily="18" charset="0"/>
              </a:rPr>
              <a:t>2</a:t>
            </a:r>
            <a:r>
              <a:rPr lang="en-US" sz="1600" dirty="0">
                <a:effectLst/>
                <a:latin typeface="Times New Roman" panose="02020603050405020304" pitchFamily="18" charset="0"/>
              </a:rPr>
              <a:t>. </a:t>
            </a:r>
            <a:r>
              <a:rPr lang="en-US" sz="1600" b="1" dirty="0">
                <a:effectLst/>
                <a:latin typeface=".SF NS"/>
              </a:rPr>
              <a:t>Color Distribution</a:t>
            </a:r>
            <a:r>
              <a:rPr lang="en-US" sz="1600" dirty="0">
                <a:effectLst/>
                <a:latin typeface=".SF NS"/>
              </a:rPr>
              <a:t>: The balanced distribution of pet colors implies that adopters have a wide range of color choices, which may cater to various preferences.</a:t>
            </a:r>
            <a:br>
              <a:rPr lang="en-US" sz="1600" dirty="0">
                <a:solidFill>
                  <a:srgbClr val="0E0E0E"/>
                </a:solidFill>
                <a:effectLst/>
                <a:latin typeface=".SF NS"/>
              </a:rPr>
            </a:br>
            <a:endParaRPr lang="en-US" sz="1600" dirty="0"/>
          </a:p>
        </p:txBody>
      </p:sp>
      <p:sp>
        <p:nvSpPr>
          <p:cNvPr id="59" name="Rectangle 58">
            <a:extLst>
              <a:ext uri="{FF2B5EF4-FFF2-40B4-BE49-F238E27FC236}">
                <a16:creationId xmlns:a16="http://schemas.microsoft.com/office/drawing/2014/main" id="{544BF05D-902A-45E1-8650-EFD6845A9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aph of a number of blue vertical bars&#10;&#10;Description automatically generated with medium confidence">
            <a:extLst>
              <a:ext uri="{FF2B5EF4-FFF2-40B4-BE49-F238E27FC236}">
                <a16:creationId xmlns:a16="http://schemas.microsoft.com/office/drawing/2014/main" id="{CBC96C52-1364-B019-A984-0FFA3671BED1}"/>
              </a:ext>
            </a:extLst>
          </p:cNvPr>
          <p:cNvPicPr>
            <a:picLocks noChangeAspect="1"/>
          </p:cNvPicPr>
          <p:nvPr/>
        </p:nvPicPr>
        <p:blipFill>
          <a:blip r:embed="rId6"/>
          <a:stretch>
            <a:fillRect/>
          </a:stretch>
        </p:blipFill>
        <p:spPr>
          <a:xfrm>
            <a:off x="1007257" y="-13152"/>
            <a:ext cx="4428480" cy="3542784"/>
          </a:xfrm>
          <a:prstGeom prst="rect">
            <a:avLst/>
          </a:prstGeom>
        </p:spPr>
      </p:pic>
    </p:spTree>
    <p:extLst>
      <p:ext uri="{BB962C8B-B14F-4D97-AF65-F5344CB8AC3E}">
        <p14:creationId xmlns:p14="http://schemas.microsoft.com/office/powerpoint/2010/main" val="1641163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hesive bandages">
            <a:extLst>
              <a:ext uri="{FF2B5EF4-FFF2-40B4-BE49-F238E27FC236}">
                <a16:creationId xmlns:a16="http://schemas.microsoft.com/office/drawing/2014/main" id="{896A867B-F7FA-20A5-995C-7CB91E757D18}"/>
              </a:ext>
            </a:extLst>
          </p:cNvPr>
          <p:cNvPicPr>
            <a:picLocks noChangeAspect="1"/>
          </p:cNvPicPr>
          <p:nvPr/>
        </p:nvPicPr>
        <p:blipFill rotWithShape="1">
          <a:blip r:embed="rId3">
            <a:duotone>
              <a:schemeClr val="bg2">
                <a:shade val="45000"/>
                <a:satMod val="135000"/>
              </a:schemeClr>
              <a:prstClr val="white"/>
            </a:duotone>
            <a:alphaModFix amt="25000"/>
          </a:blip>
          <a:srcRect t="15728" r="-1" b="-1"/>
          <a:stretch/>
        </p:blipFill>
        <p:spPr>
          <a:xfrm>
            <a:off x="153" y="10"/>
            <a:ext cx="13145829" cy="7137294"/>
          </a:xfrm>
          <a:prstGeom prst="rect">
            <a:avLst/>
          </a:prstGeom>
        </p:spPr>
      </p:pic>
      <p:pic>
        <p:nvPicPr>
          <p:cNvPr id="28" name="Picture 27">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D011CAEA-05CB-0783-1AED-F2D85AE8ED7E}"/>
              </a:ext>
            </a:extLst>
          </p:cNvPr>
          <p:cNvSpPr>
            <a:spLocks noGrp="1"/>
          </p:cNvSpPr>
          <p:nvPr>
            <p:ph type="title"/>
          </p:nvPr>
        </p:nvSpPr>
        <p:spPr>
          <a:xfrm>
            <a:off x="2611808" y="808056"/>
            <a:ext cx="7958331" cy="1077229"/>
          </a:xfrm>
        </p:spPr>
        <p:txBody>
          <a:bodyPr>
            <a:normAutofit/>
          </a:bodyPr>
          <a:lstStyle/>
          <a:p>
            <a:pPr algn="l"/>
            <a:r>
              <a:rPr lang="en-US" dirty="0"/>
              <a:t>Health condition vs adoption likelihood</a:t>
            </a:r>
            <a:endParaRPr lang="en-US"/>
          </a:p>
        </p:txBody>
      </p:sp>
      <p:sp>
        <p:nvSpPr>
          <p:cNvPr id="30" name="Rectangle 29">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BDFD90B7-3100-914D-8357-1211C88756BD}"/>
              </a:ext>
            </a:extLst>
          </p:cNvPr>
          <p:cNvPicPr>
            <a:picLocks noGrp="1" noChangeAspect="1"/>
          </p:cNvPicPr>
          <p:nvPr>
            <p:ph idx="1"/>
          </p:nvPr>
        </p:nvPicPr>
        <p:blipFill>
          <a:blip r:embed="rId5"/>
          <a:stretch>
            <a:fillRect/>
          </a:stretch>
        </p:blipFill>
        <p:spPr>
          <a:xfrm>
            <a:off x="1621861" y="1429384"/>
            <a:ext cx="7959725" cy="3996514"/>
          </a:xfrm>
        </p:spPr>
      </p:pic>
      <p:sp>
        <p:nvSpPr>
          <p:cNvPr id="8" name="TextBox 7">
            <a:extLst>
              <a:ext uri="{FF2B5EF4-FFF2-40B4-BE49-F238E27FC236}">
                <a16:creationId xmlns:a16="http://schemas.microsoft.com/office/drawing/2014/main" id="{196D42D9-F824-96B8-D1CC-D0BAA1FC26F3}"/>
              </a:ext>
            </a:extLst>
          </p:cNvPr>
          <p:cNvSpPr txBox="1"/>
          <p:nvPr/>
        </p:nvSpPr>
        <p:spPr>
          <a:xfrm>
            <a:off x="1736035" y="5936974"/>
            <a:ext cx="8475429" cy="1200329"/>
          </a:xfrm>
          <a:prstGeom prst="rect">
            <a:avLst/>
          </a:prstGeom>
          <a:noFill/>
        </p:spPr>
        <p:txBody>
          <a:bodyPr wrap="square" rtlCol="0">
            <a:spAutoFit/>
          </a:bodyPr>
          <a:lstStyle/>
          <a:p>
            <a:r>
              <a:rPr lang="en-US" dirty="0">
                <a:effectLst/>
                <a:latin typeface=".SF NS"/>
              </a:rPr>
              <a:t>This graphic is a bar chart that compares the number of pets in shelters by pet type and adoption likelihood, grouped by health condition. The chart is divided into two main sections, each representing a different health condition</a:t>
            </a:r>
          </a:p>
          <a:p>
            <a:endParaRPr lang="en-US" dirty="0"/>
          </a:p>
        </p:txBody>
      </p:sp>
    </p:spTree>
    <p:extLst>
      <p:ext uri="{BB962C8B-B14F-4D97-AF65-F5344CB8AC3E}">
        <p14:creationId xmlns:p14="http://schemas.microsoft.com/office/powerpoint/2010/main" val="41360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0F3308-12C4-4DD7-ABB4-D0DFAA3C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24046D-AAB6-4470-AC22-6448D576E5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6" name="Picture 15">
            <a:extLst>
              <a:ext uri="{FF2B5EF4-FFF2-40B4-BE49-F238E27FC236}">
                <a16:creationId xmlns:a16="http://schemas.microsoft.com/office/drawing/2014/main" id="{211A0A85-392D-49DA-B9EC-82262B3B96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8" name="Rectangle 17">
            <a:extLst>
              <a:ext uri="{FF2B5EF4-FFF2-40B4-BE49-F238E27FC236}">
                <a16:creationId xmlns:a16="http://schemas.microsoft.com/office/drawing/2014/main" id="{73AFD74C-283C-45BD-885B-6E6635E4B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3DE725-FEB0-422F-BDBA-A29C95768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058156-257B-4118-BA50-5869C8AF6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AD696-2127-1545-1643-B4419EBB53FC}"/>
              </a:ext>
            </a:extLst>
          </p:cNvPr>
          <p:cNvSpPr>
            <a:spLocks noGrp="1"/>
          </p:cNvSpPr>
          <p:nvPr>
            <p:ph type="title"/>
          </p:nvPr>
        </p:nvSpPr>
        <p:spPr>
          <a:xfrm>
            <a:off x="1969803" y="808056"/>
            <a:ext cx="8608037" cy="1077229"/>
          </a:xfrm>
        </p:spPr>
        <p:txBody>
          <a:bodyPr>
            <a:normAutofit/>
          </a:bodyPr>
          <a:lstStyle/>
          <a:p>
            <a:pPr algn="l"/>
            <a:r>
              <a:rPr lang="en-US" dirty="0"/>
              <a:t>Vaccinated pets vs adoption likelihood</a:t>
            </a:r>
          </a:p>
        </p:txBody>
      </p:sp>
      <p:sp>
        <p:nvSpPr>
          <p:cNvPr id="9" name="Content Placeholder 8">
            <a:extLst>
              <a:ext uri="{FF2B5EF4-FFF2-40B4-BE49-F238E27FC236}">
                <a16:creationId xmlns:a16="http://schemas.microsoft.com/office/drawing/2014/main" id="{77D011B8-8735-482B-9DCC-84D4318C089B}"/>
              </a:ext>
            </a:extLst>
          </p:cNvPr>
          <p:cNvSpPr>
            <a:spLocks noGrp="1"/>
          </p:cNvSpPr>
          <p:nvPr>
            <p:ph idx="1"/>
          </p:nvPr>
        </p:nvSpPr>
        <p:spPr>
          <a:xfrm>
            <a:off x="1975805" y="2052115"/>
            <a:ext cx="3616612" cy="4428197"/>
          </a:xfrm>
        </p:spPr>
        <p:txBody>
          <a:bodyPr>
            <a:normAutofit/>
          </a:bodyPr>
          <a:lstStyle/>
          <a:p>
            <a:r>
              <a:rPr lang="en-US" sz="1400" dirty="0">
                <a:effectLst/>
                <a:latin typeface=".SF NS"/>
              </a:rPr>
              <a:t>This visual representation highlights the impact of vaccination status on adoption likelihood for different types of pets in shelters. It suggests that vaccinated pets have a higher adoption rate compared to non-vaccinated pets, indicating that vaccination may play a crucial role in increasing the chances of pets being adopted.</a:t>
            </a:r>
          </a:p>
          <a:p>
            <a:endParaRPr lang="en-US" sz="1600" dirty="0"/>
          </a:p>
        </p:txBody>
      </p:sp>
      <p:pic>
        <p:nvPicPr>
          <p:cNvPr id="5" name="Content Placeholder 4" descr="A graph of different colored bars&#10;&#10;Description automatically generated">
            <a:extLst>
              <a:ext uri="{FF2B5EF4-FFF2-40B4-BE49-F238E27FC236}">
                <a16:creationId xmlns:a16="http://schemas.microsoft.com/office/drawing/2014/main" id="{90D2FA41-041A-0F94-DE87-C37D6B0B5DAA}"/>
              </a:ext>
            </a:extLst>
          </p:cNvPr>
          <p:cNvPicPr>
            <a:picLocks noChangeAspect="1"/>
          </p:cNvPicPr>
          <p:nvPr/>
        </p:nvPicPr>
        <p:blipFill>
          <a:blip r:embed="rId5"/>
          <a:stretch>
            <a:fillRect/>
          </a:stretch>
        </p:blipFill>
        <p:spPr>
          <a:xfrm>
            <a:off x="5711687" y="2105202"/>
            <a:ext cx="5303820" cy="3526972"/>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24" name="Rectangle 23">
            <a:extLst>
              <a:ext uri="{FF2B5EF4-FFF2-40B4-BE49-F238E27FC236}">
                <a16:creationId xmlns:a16="http://schemas.microsoft.com/office/drawing/2014/main" id="{D23B4D99-FEA8-489A-8436-A2F113BE1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18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6009D28-60AB-4286-84F8-A812569BC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3D219F90-DB69-4512-B316-9EFEF58A20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0" name="Picture 69">
            <a:extLst>
              <a:ext uri="{FF2B5EF4-FFF2-40B4-BE49-F238E27FC236}">
                <a16:creationId xmlns:a16="http://schemas.microsoft.com/office/drawing/2014/main" id="{48870E80-2F2E-4A9F-95CE-2562977A5E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2" name="Rectangle 71">
            <a:extLst>
              <a:ext uri="{FF2B5EF4-FFF2-40B4-BE49-F238E27FC236}">
                <a16:creationId xmlns:a16="http://schemas.microsoft.com/office/drawing/2014/main" id="{52ED9517-E340-43FD-89D0-E63A8ACDA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289F6541-8315-4C61-9893-EBBFD4462C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7D00E0EF-4C8D-4D43-975B-5F6A7B762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D7508-EA13-F828-E7F7-8C19BC1E7A6F}"/>
              </a:ext>
            </a:extLst>
          </p:cNvPr>
          <p:cNvSpPr>
            <a:spLocks noGrp="1"/>
          </p:cNvSpPr>
          <p:nvPr>
            <p:ph type="title"/>
          </p:nvPr>
        </p:nvSpPr>
        <p:spPr>
          <a:xfrm>
            <a:off x="1969803" y="808056"/>
            <a:ext cx="4416129" cy="1077229"/>
          </a:xfrm>
        </p:spPr>
        <p:txBody>
          <a:bodyPr>
            <a:normAutofit/>
          </a:bodyPr>
          <a:lstStyle/>
          <a:p>
            <a:pPr algn="l"/>
            <a:r>
              <a:rPr lang="en-US" dirty="0"/>
              <a:t>Vaccinated and healthy</a:t>
            </a:r>
          </a:p>
        </p:txBody>
      </p:sp>
      <p:sp>
        <p:nvSpPr>
          <p:cNvPr id="9" name="Content Placeholder 8">
            <a:extLst>
              <a:ext uri="{FF2B5EF4-FFF2-40B4-BE49-F238E27FC236}">
                <a16:creationId xmlns:a16="http://schemas.microsoft.com/office/drawing/2014/main" id="{4A206EBC-7947-023F-3B80-7F0010707E0D}"/>
              </a:ext>
            </a:extLst>
          </p:cNvPr>
          <p:cNvSpPr>
            <a:spLocks noGrp="1"/>
          </p:cNvSpPr>
          <p:nvPr>
            <p:ph idx="1"/>
          </p:nvPr>
        </p:nvSpPr>
        <p:spPr>
          <a:xfrm>
            <a:off x="1969803" y="2052116"/>
            <a:ext cx="4468300" cy="3997828"/>
          </a:xfrm>
        </p:spPr>
        <p:txBody>
          <a:bodyPr>
            <a:normAutofit/>
          </a:bodyPr>
          <a:lstStyle/>
          <a:p>
            <a:r>
              <a:rPr lang="en-US" sz="1800">
                <a:effectLst/>
                <a:latin typeface=".SF NS"/>
              </a:rPr>
              <a:t>This bar chart compares the number of vaccinated and healthy pets in shelters by pet type and their adoption likelihood. The chart presents data for four different pet types: Bird, Cat, Rabbit, and Dog, with two categories of adoption likelihood (0 for not adopted, 1 for adopted) indicated by different colors.</a:t>
            </a:r>
          </a:p>
          <a:p>
            <a:endParaRPr lang="en-US" sz="1800"/>
          </a:p>
        </p:txBody>
      </p:sp>
      <p:pic>
        <p:nvPicPr>
          <p:cNvPr id="7" name="Picture 6" descr="A dog sleeping on a couch&#10;&#10;Description automatically generated">
            <a:extLst>
              <a:ext uri="{FF2B5EF4-FFF2-40B4-BE49-F238E27FC236}">
                <a16:creationId xmlns:a16="http://schemas.microsoft.com/office/drawing/2014/main" id="{97DD725D-E43A-B17D-841C-3D08DE801927}"/>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11289" r="2" b="1310"/>
          <a:stretch/>
        </p:blipFill>
        <p:spPr>
          <a:xfrm>
            <a:off x="7077252" y="632702"/>
            <a:ext cx="3669133" cy="214062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4" descr="A graph of different colored bars&#10;&#10;Description automatically generated">
            <a:extLst>
              <a:ext uri="{FF2B5EF4-FFF2-40B4-BE49-F238E27FC236}">
                <a16:creationId xmlns:a16="http://schemas.microsoft.com/office/drawing/2014/main" id="{5E786B60-AC88-69C5-0CAC-D3FB4A657BD0}"/>
              </a:ext>
            </a:extLst>
          </p:cNvPr>
          <p:cNvPicPr>
            <a:picLocks noChangeAspect="1"/>
          </p:cNvPicPr>
          <p:nvPr/>
        </p:nvPicPr>
        <p:blipFill rotWithShape="1">
          <a:blip r:embed="rId7"/>
          <a:srcRect l="10994" r="1" b="1"/>
          <a:stretch/>
        </p:blipFill>
        <p:spPr>
          <a:xfrm>
            <a:off x="7077252" y="2934196"/>
            <a:ext cx="3669133" cy="327727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78" name="Rectangle 77">
            <a:extLst>
              <a:ext uri="{FF2B5EF4-FFF2-40B4-BE49-F238E27FC236}">
                <a16:creationId xmlns:a16="http://schemas.microsoft.com/office/drawing/2014/main" id="{8016CBC2-5A8E-41E4-B729-A11771E2B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5502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3.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Madison</Template>
  <TotalTime>12945</TotalTime>
  <Words>1315</Words>
  <Application>Microsoft Macintosh PowerPoint</Application>
  <PresentationFormat>Widescreen</PresentationFormat>
  <Paragraphs>64</Paragraphs>
  <Slides>17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.AppleSystemUIFontMonospaced</vt:lpstr>
      <vt:lpstr>.SF NS</vt:lpstr>
      <vt:lpstr>Arial</vt:lpstr>
      <vt:lpstr>Calibri</vt:lpstr>
      <vt:lpstr>MS Shell Dlg 2</vt:lpstr>
      <vt:lpstr>Slack-Lato</vt:lpstr>
      <vt:lpstr>Times New Roman</vt:lpstr>
      <vt:lpstr>Wingdings</vt:lpstr>
      <vt:lpstr>Wingdings 3</vt:lpstr>
      <vt:lpstr>Madison</vt:lpstr>
      <vt:lpstr>Pet adoption</vt:lpstr>
      <vt:lpstr>  Introduction</vt:lpstr>
      <vt:lpstr>PET ADOPTION DATA</vt:lpstr>
      <vt:lpstr>Insights   1. Health Condition: Most pets are healthy (condition-0), which might positively influence adoption likelihood as adopters often prefer healthier pets.     2. Previous Owner: The majority of pets do not have a previous owner, suggesting they might be strays or rescues. This could impact their socialization and adoption readiness.       3. Vaccination Status: The high rate of vaccinated pets is a positive indicator for adopters, as it suggests that the pets are more likely to be healthy and ready for adoption.  </vt:lpstr>
      <vt:lpstr>PowerPoint Presentation</vt:lpstr>
      <vt:lpstr>3. Pet Type Distribution: The even distribution of pet types allows for a comparative analysis of adoption rates across different types of pets.           2. Color Distribution: The balanced distribution of pet colors implies that adopters have a wide range of color choices, which may cater to various preferences. </vt:lpstr>
      <vt:lpstr>Health condition vs adoption likelihood</vt:lpstr>
      <vt:lpstr>Vaccinated pets vs adoption likelihood</vt:lpstr>
      <vt:lpstr>Vaccinated and healthy</vt:lpstr>
      <vt:lpstr>PowerPoint Presentation</vt:lpstr>
      <vt:lpstr>Methodology</vt:lpstr>
      <vt:lpstr>Features Importance</vt:lpstr>
      <vt:lpstr>Models: Random Forest vs Logistic Regression</vt:lpstr>
      <vt:lpstr>   Based on the provided inputs, the app predicts whether the pet is likely to be adopted or not. In the given example, the prediction is that the “pet is unlikely to be adopted”. </vt:lpstr>
      <vt:lpstr>PowerPoint Presentation</vt:lpstr>
      <vt:lpstr> The SQL query retrieves the total number of different pet types in the dataset. Here’s a breakdown of the query:  • SELECT: The query selects pet_type and counts the number of occurrences for each pet type, aliased as number_of_pet_types. • FROM: The data is retrieved from the pet_adoption table. • GROUP BY: The results are grouped by pet_type. • ORDER BY: The results are ordered by the count in descending order (DESC).        Average Adoption Fee by Breed:  The table displays the average adoption fee for different breeds: • Persian: $247.31 • Labrador: $248.58 • Parakeet: $261.80 • Poodle: $244.08 • Golden Retriever: $249.83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adoption</dc:title>
  <dc:creator>david.spir@outlook.com</dc:creator>
  <cp:lastModifiedBy>david.spir@outlook.com</cp:lastModifiedBy>
  <cp:revision>6</cp:revision>
  <dcterms:created xsi:type="dcterms:W3CDTF">2024-07-02T00:20:06Z</dcterms:created>
  <dcterms:modified xsi:type="dcterms:W3CDTF">2024-07-11T00:34:55Z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